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ink/ink1.xml" ContentType="application/inkml+xml"/>
  <Override PartName="/ppt/ink/ink2.xml" ContentType="application/inkml+xml"/>
  <Override PartName="/ppt/charts/chart4.xml" ContentType="application/vnd.openxmlformats-officedocument.drawingml.chart+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ink/ink6.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7" r:id="rId4"/>
    <p:sldMasterId id="2147483751" r:id="rId5"/>
  </p:sldMasterIdLst>
  <p:notesMasterIdLst>
    <p:notesMasterId r:id="rId64"/>
  </p:notesMasterIdLst>
  <p:sldIdLst>
    <p:sldId id="256" r:id="rId6"/>
    <p:sldId id="636" r:id="rId7"/>
    <p:sldId id="643" r:id="rId8"/>
    <p:sldId id="646" r:id="rId9"/>
    <p:sldId id="672" r:id="rId10"/>
    <p:sldId id="675" r:id="rId11"/>
    <p:sldId id="674" r:id="rId12"/>
    <p:sldId id="676" r:id="rId13"/>
    <p:sldId id="664" r:id="rId14"/>
    <p:sldId id="665" r:id="rId15"/>
    <p:sldId id="666" r:id="rId16"/>
    <p:sldId id="667" r:id="rId17"/>
    <p:sldId id="668" r:id="rId18"/>
    <p:sldId id="669" r:id="rId19"/>
    <p:sldId id="670" r:id="rId20"/>
    <p:sldId id="671" r:id="rId21"/>
    <p:sldId id="663" r:id="rId22"/>
    <p:sldId id="648" r:id="rId23"/>
    <p:sldId id="649" r:id="rId24"/>
    <p:sldId id="650" r:id="rId25"/>
    <p:sldId id="651" r:id="rId26"/>
    <p:sldId id="652" r:id="rId27"/>
    <p:sldId id="653" r:id="rId28"/>
    <p:sldId id="655" r:id="rId29"/>
    <p:sldId id="654" r:id="rId30"/>
    <p:sldId id="656" r:id="rId31"/>
    <p:sldId id="657" r:id="rId32"/>
    <p:sldId id="659" r:id="rId33"/>
    <p:sldId id="658" r:id="rId34"/>
    <p:sldId id="660" r:id="rId35"/>
    <p:sldId id="661" r:id="rId36"/>
    <p:sldId id="662" r:id="rId37"/>
    <p:sldId id="567" r:id="rId38"/>
    <p:sldId id="673" r:id="rId39"/>
    <p:sldId id="575" r:id="rId40"/>
    <p:sldId id="632" r:id="rId41"/>
    <p:sldId id="582" r:id="rId42"/>
    <p:sldId id="629" r:id="rId43"/>
    <p:sldId id="678" r:id="rId44"/>
    <p:sldId id="677" r:id="rId45"/>
    <p:sldId id="630" r:id="rId46"/>
    <p:sldId id="631" r:id="rId47"/>
    <p:sldId id="679" r:id="rId48"/>
    <p:sldId id="638" r:id="rId49"/>
    <p:sldId id="586" r:id="rId50"/>
    <p:sldId id="607" r:id="rId51"/>
    <p:sldId id="608" r:id="rId52"/>
    <p:sldId id="588" r:id="rId53"/>
    <p:sldId id="641" r:id="rId54"/>
    <p:sldId id="592" r:id="rId55"/>
    <p:sldId id="640" r:id="rId56"/>
    <p:sldId id="680" r:id="rId57"/>
    <p:sldId id="681" r:id="rId58"/>
    <p:sldId id="602" r:id="rId59"/>
    <p:sldId id="603" r:id="rId60"/>
    <p:sldId id="604" r:id="rId61"/>
    <p:sldId id="605" r:id="rId62"/>
    <p:sldId id="639" r:id="rId63"/>
  </p:sldIdLst>
  <p:sldSz cx="9144000" cy="5143500" type="screen16x9"/>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20">
          <p15:clr>
            <a:srgbClr val="A4A3A4"/>
          </p15:clr>
        </p15:guide>
        <p15:guide id="2" pos="25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FF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8183" autoAdjust="0"/>
  </p:normalViewPr>
  <p:slideViewPr>
    <p:cSldViewPr>
      <p:cViewPr varScale="1">
        <p:scale>
          <a:sx n="137" d="100"/>
          <a:sy n="137" d="100"/>
        </p:scale>
        <p:origin x="960" y="184"/>
      </p:cViewPr>
      <p:guideLst>
        <p:guide orient="horz" pos="2820"/>
        <p:guide pos="2592"/>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8E1E-4A3D-BD08-B0386F542526}"/>
            </c:ext>
          </c:extLst>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zh-CN"/>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zh-CN"/>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8E1E-4A3D-BD08-B0386F542526}"/>
            </c:ext>
          </c:extLst>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zh-CN"/>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zh-CN"/>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E5C6-484C-AF4F-41413DBEDA08}"/>
            </c:ext>
          </c:extLst>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zh-CN"/>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zh-CN"/>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8E1E-4A3D-BD08-B0386F542526}"/>
            </c:ext>
          </c:extLst>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zh-CN"/>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zh-CN"/>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8.3333333333333332E-3"/>
          <c:y val="7.3907480314960635E-3"/>
          <c:w val="0.87495100728607478"/>
          <c:h val="0.93323425196850385"/>
        </c:manualLayout>
      </c:layout>
      <c:pie3DChart>
        <c:varyColors val="1"/>
        <c:ser>
          <c:idx val="0"/>
          <c:order val="0"/>
          <c:tx>
            <c:strRef>
              <c:f>Sheet1!$B$1</c:f>
              <c:strCache>
                <c:ptCount val="1"/>
                <c:pt idx="0">
                  <c:v>Sales</c:v>
                </c:pt>
              </c:strCache>
            </c:strRef>
          </c:tx>
          <c:explosion val="26"/>
          <c:dPt>
            <c:idx val="0"/>
            <c:bubble3D val="0"/>
            <c:explosion val="13"/>
            <c:extLst>
              <c:ext xmlns:c16="http://schemas.microsoft.com/office/drawing/2014/chart" uri="{C3380CC4-5D6E-409C-BE32-E72D297353CC}">
                <c16:uniqueId val="{00000000-F6AB-4040-AB60-C614360D28AA}"/>
              </c:ext>
            </c:extLst>
          </c:dPt>
          <c:dPt>
            <c:idx val="1"/>
            <c:bubble3D val="0"/>
            <c:explosion val="20"/>
            <c:extLst>
              <c:ext xmlns:c16="http://schemas.microsoft.com/office/drawing/2014/chart" uri="{C3380CC4-5D6E-409C-BE32-E72D297353CC}">
                <c16:uniqueId val="{00000001-F6AB-4040-AB60-C614360D28AA}"/>
              </c:ext>
            </c:extLst>
          </c:dPt>
          <c:dPt>
            <c:idx val="2"/>
            <c:bubble3D val="0"/>
            <c:explosion val="11"/>
            <c:extLst>
              <c:ext xmlns:c16="http://schemas.microsoft.com/office/drawing/2014/chart" uri="{C3380CC4-5D6E-409C-BE32-E72D297353CC}">
                <c16:uniqueId val="{00000002-F6AB-4040-AB60-C614360D28AA}"/>
              </c:ext>
            </c:extLst>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extLst>
            <c:ext xmlns:c16="http://schemas.microsoft.com/office/drawing/2014/chart" uri="{C3380CC4-5D6E-409C-BE32-E72D297353CC}">
              <c16:uniqueId val="{00000003-F6AB-4040-AB60-C614360D28AA}"/>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zh-CN"/>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0:19.2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 8584 3331,'-21'0'1249,"21"0"32,0-20 224,0 20 1,0 0-289,0 0-672,0-20-225,0 20 96,0 0 65,21 0-97,-21 0-96,20 0-31,0 0-1,-20 0 0,39 0 0,-19 0-31,0 0 95,20 0 0,-1 0 0,21 0-95,-1 0-33,20 0-96,2 0 64,18 0-128,19 0 32,-19 0-32,21 0-32,-1 0 32,0 0-32,1 0 32,18 0 0,1 0 0,1 20 32,-2-20 32,-19 0 1,21 0 31,-21 0-128,-1 20 0,1-20 32,-19 0 0,-1 0-32,-19 0 0,-1 0 0,-20 0 0,-18 0 32,-3 0-192,-38 0-609,0 0-1505,-18-20-5414</inkml:trace>
  <inkml:trace contextRef="#ctx0" brushRef="#br0" timeOffset="59280.39">5736 6895 1249,'-20'0'1954,"20"0"-97,-20 0 738,20-20 31,0 20-384,-20 0-480,20 0-417,0-20-288,0 20-160,-20 0-32,20 0-96,0 0-385,0 0-224,0 0-32,20 0 97,-20 20-33,20-20 160,0 20-160,0-20 0,-1 20 65,21 20-161,0-21 0,19 21-32,-18-20 64,18 20-128,0 0 96,1-21-160,-21 21-224,21-20 512,-19 0-384,-23 0 64,2 0-128,0-20-65,1 0-63,-21 0-193,0 19-95,0-19-65,0 0-320,-21-19-544,1 19-1186,20-20-3811</inkml:trace>
  <inkml:trace contextRef="#ctx0" brushRef="#br0" timeOffset="59554.406">6291 6796 11402,'-20'0'1570,"2"0"-1346,-3 0 353,1 20 512,0 19-417,-20 1-223,1 20-129,-1-1 96,-19 20 225,18-18-161,3 18-384,-3-40 193,21 21-289,0-40-96,1 19-321,19-19-383,0 0-930,0-20-2722,0 0-6277</inkml:trace>
  <inkml:trace contextRef="#ctx0" brushRef="#br0" timeOffset="62844.594">7225 6895 3843,'0'0'2691,"-21"0"191,21-20-319,0 20-673,0 0-289,0 0-320,0 0-640,0 0-417,21 20 353,-1 0-1,39 0-127,-19 19-161,19 21 0,-19-20-192,19 19 0,2-19 1,-23 0-33,23 0 64,-22-1-192,1-19 128,-20 0-64,-1 0-353,-19 0-383,0-20-417,0 19-385,-19-19-1184,19 0-2980</inkml:trace>
  <inkml:trace contextRef="#ctx0" brushRef="#br0" timeOffset="63066.606">7840 6836 13869,'-20'0'672,"-20"0"-351,1 39 479,-1 1 161,-19 19-192,-2 21-192,-18-1-417,20 1-64,19-21-32,1 1-32,-1-20-320,20-1-321,20 1-608,0-20-1666,20-20-5221</inkml:trace>
  <inkml:trace contextRef="#ctx0" brushRef="#br0" timeOffset="64366.681">8911 6955 6374,'-18'-20'2017,"-2"20"258,20 0-418,0-20-191,0 20-321,0 0-288,0 0-480,0 0-289,20 20 192,-2-20 65,3 20-129,19 19 97,19-19-193,-19 20-192,19-1 0,20-18 1,-19 19-129,-1-1 0,2-19-32,-22 20-65,1-21 1,0 1-352,-21 0-33,1-20-255,0 20-129,-20-20-224,0 0-352,0 0-673,0 0-417,0 0-2337</inkml:trace>
  <inkml:trace contextRef="#ctx0" brushRef="#br0" timeOffset="64633.696">9488 6875 13837,'-60'20'832,"39"-20"-832,-17 20 193,18 0 607,-21 19 33,-18 21-192,19-1-321,1 2-192,-1-2-32,1 0-64,19-19-32,0 0-64,20-1-224,0-19-193,0-20-447,0 20-706,0-20-2434</inkml:trace>
  <inkml:trace contextRef="#ctx0" brushRef="#br0" timeOffset="65706.758">11849 6895 4964,'-18'0'4645,"-3"0"-1987,21 0-448,0 0-640,0 0-609,0 0-353,0 0-288,21 0 417,-3 20 128,2 0-320,21 0-257,18 19 96,1 1-288,-21-20-32,41 19 64,-21 1-64,0-19-31,-18 18 63,18-19-257,-39 0-95,20 0-128,-40-20-385,20 0-192,-20 0-384,0 0-705,0 0-1954,-20 0-6630</inkml:trace>
  <inkml:trace contextRef="#ctx0" brushRef="#br0" timeOffset="65981.773">12406 6895 15054,'-20'0'672,"0"0"-832,20 20 320,-39 0 385,19 19-129,-21 1-320,3 0 161,-3 20 223,2-1-160,-1 1-191,0-21 31,1 1-160,19 0-193,0-1-543,20-19-738,0-20-1344,20 0-2531</inkml:trace>
  <inkml:trace contextRef="#ctx0" brushRef="#br0" timeOffset="66897.826">13894 6974 7527,'-59'-19'288,"39"19"-160,0 0 2114,1-20-929,-1 20 1,20 0 223,-20-20-256,20 20-224,0 0-32,0 0-32,0 0-256,0 0-193,0 0-159,20 20-97,0-20 193,-1 20-321,21-1 64,1 1 96,-3 20-64,23-20-159,-2 19-33,20-18-32,-19 19 64,-1-1-128,0-19 64,-19 20-96,1-21-97,-3 1-159,3 0-96,-41 0 224,20-20-129,-20 0-95,0 0-33,0 0-31,-20 0-513,20-20-320,-20 20-609,-21-40-2370</inkml:trace>
  <inkml:trace contextRef="#ctx0" brushRef="#br0" timeOffset="67142.84">14390 6836 9833,'-38'19'1089,"17"-19"-993,1 40 1826,-19 0 192,-1 19-865,-19 1-352,-1 0-193,21 19-127,-21-19-289,21-21-224,19 1-160,-1 0-320,21-1-705,0-19-1698,0 0-5541</inkml:trace>
  <inkml:trace contextRef="#ctx0" brushRef="#br1" timeOffset="71290.077">10142 4113 11434,'0'0'1666,"-20"0"-225,20 0 129,0 0-385,0 0-512,0 0-513,20 0-32,0 0 480,21 19 65,-2 21-225,21-20-159,-1 20-33,1-20-128,-1 19-32,20 1 32,-18 0-64,-2 0 32,0-20-96,-19 20 0,0-21 0,-21-19 0,1 20-512,-20-20-289,0 0-192,0 20-128,0-20-384,-20 0-449,1 0-1153,-21 0-3267</inkml:trace>
  <inkml:trace contextRef="#ctx0" brushRef="#br1" timeOffset="71515.09">10758 4132 5637,'0'-19'8552,"-20"19"-8264,20 0 289,-19 0 224,-1 19-449,-20 2 32,1 18 129,-22 21 127,23 0 129,-23-1-353,22 1-255,-1-1-97,0 1-64,20-20-193,1-21-447,19 21-225,0-20-993,0 0-3395</inkml:trace>
  <inkml:trace contextRef="#ctx0" brushRef="#br1" timeOffset="72784.163">13001 4153 8263,'-20'0'5125,"20"0"-3587,0 0 63,0 0-512,0 0-512,0 0-385,20 19 192,0 1 97,21 0 95,-3 20-31,23-1-385,-2-18-32,0 19 32,1-1-96,-1-19-96,-19 0-128,-1 0-128,1 0-129,-19-20-159,-1 19-353,-20-19-480,0 0-609,0 0-513,-20-19-3394</inkml:trace>
  <inkml:trace contextRef="#ctx0" brushRef="#br1" timeOffset="72986.174">13517 4172 13356,'0'0'1409,"-20"0"-960,0 0 640,2 20-128,-23 0-224,1 20-289,-19-1-32,0 22-223,19-2-129,-19 1-96,39-21-417,0-19-512,-1 0-768,21 0-1923,0 0-5380</inkml:trace>
  <inkml:trace contextRef="#ctx0" brushRef="#br1" timeOffset="73873.225">14947 4113 15214,'-20'19'1089,"0"-19"128,20 0 0,0 0-608,20 21 31,20-2 321,-1 1-288,1 20-225,19 0-95,22-21-225,-23 21-32,3 0-64,-2 0 0,0-20-64,-19 0-224,0 0-33,-1-1-351,-19 1-513,-20-20-449,0 0-384,0 0-480,-20 0-3748</inkml:trace>
  <inkml:trace contextRef="#ctx0" brushRef="#br1" timeOffset="74084.237">15582 4113 15150,'-20'0'897,"0"0"-737,-19 19 833,-1 2 0,0 18-449,-19 21-223,-20 0-193,18-1 32,2 1-160,-1-20 32,21-1-320,19 1-577,0-20-673,20 0-1376,20-1-3653</inkml:trace>
  <inkml:trace contextRef="#ctx0" brushRef="#br1" timeOffset="74781.277">16277 4113 10890,'-79'0'1665,"59"0"-1120,0 0 864,-1 0 193,3 0-577,18 0-321,-20 0 65,20 0 160,0 19-192,20-19 31,-2 21-127,3-2-289,19 1-95,-1 20-65,21-20-32,-21 19-32,21 1-96,19 0 0,-20 0-64,-18-20-64,18 20-192,-39-21-33,20-19-255,-20 20-513,-20-20-417,0 0-479,0 0-1186,0 0-4132</inkml:trace>
  <inkml:trace contextRef="#ctx0" brushRef="#br1" timeOffset="74983.288">16674 4073 17008,'-59'20'160,"-1"19"961,21 1-64,-42 20-449,22-1-383,0 2-193,19-2-128,0 1-321,21-21-544,19 1-800,0 0-1507,19-21-3522</inkml:trace>
  <inkml:trace contextRef="#ctx0" brushRef="#br1" timeOffset="75734.331">17269 4073 11627,'-20'0'1537,"1"0"-448,-1 0 961,20 0-513,0 0-319,0 0-482,0 0-287,0 20 255,20-20 33,-1 20-128,1 20-225,21-21 32,17 21-159,-17 0-65,38-1-32,-20-18-32,1 19-128,19-21 96,-20 21-256,-18-20-64,-1-20-129,-1 20-319,-39-20-289,20 0-352,-20 0 96,0 0-769,-20-20-1890,1 0-1697</inkml:trace>
  <inkml:trace contextRef="#ctx0" brushRef="#br1" timeOffset="75972.345">17905 4033 15502,'-20'-20'801,"20"20"-385,-20 0 577,1 0-224,-21 20-481,-1 1 33,-18 18 159,-20 40 385,-1 1-160,1-1-257,0 1-224,20-1-128,18-19-64,21-20-288,0 0-481,20-21-704,20 1-769,0 0-4741</inkml:trace>
  <inkml:trace contextRef="#ctx0" brushRef="#br2" timeOffset="99048.665">9885 7253 4099,'0'0'929,"0"0"1185,0 0 769,0-20-801,0 20-673,0 0-416,0 0 128,0 0-224,0 0-384,0 0-257,0 0-224,0 0-64,0 20 96,0-1 0,0 1-32,20 0 96,-20 0 128,0 20 129,0-1-129,0 1 128,0 0-159,0-1-1,0 1-480,0 0 544,19-21-288,-19 22 0,0-21-128,0-20-129,0 20-255,0-20-513,0 20 64,0-20-833,0 0-960,0 0-2211</inkml:trace>
  <inkml:trace contextRef="#ctx0" brushRef="#br2" timeOffset="99575.695">9666 7591 7463,'-20'0'1569,"20"0"-1217,0 0 962,0 0 639,0 0-831,0-21-386,20 2-31,-20 19 128,21-21-385,-21 1 1,20 1-97,-2-1-192,2 0-64,21 0-64,-21-20 96,-1 21 0,1-1-64,0-20-64,0 20 65,0 0 127,-1 1-128,1 19 0,-20 0-64,0-20 192,0 20-192,0 20 64,20-20 96,-20 19 32,0 1 1,20 0-33,0 0-32,-1 20-32,1-40-128,0 19 128,0 1-192,1-20-513,-3 20-960,2-20-3652</inkml:trace>
  <inkml:trace contextRef="#ctx0" brushRef="#br2" timeOffset="100246.733">9905 7332 800,'0'-20'1730,"0"20"704,-20-20 129,20 20-449,0 0-609,0 0-416,0 0-224,0 0-289,0 0-159,0 0-161,0-20-96,0 20 0,0 0-64,0 20-63,0-20 159,0 20 224,-20 20 65,20-1-161,0 1-96,0 0 32,0-1-128,0 21 97,0-20 63,0 0-32,0 20-128,0-21 129,0 1-161,0 0 64,0-1-192,0 1 128,20-20-64,-20 0-32,0 0 64,0-20-96,0 0 0,0 0-417,0 0-640,0 0-1249,0-20-2370</inkml:trace>
  <inkml:trace contextRef="#ctx0" brushRef="#br0" timeOffset="-190491.06">20207 9657 11851,'-20'-19'-224,"20"19"-4709,0 0 2659,20 19 1121</inkml:trace>
  <inkml:trace contextRef="#ctx0" brushRef="#br3" timeOffset="-107620.32">6152 10015 7431,'-19'40'-1314,"19"-21"-1408,0 1 1088,0-20 833,0 21 97</inkml:trace>
  <inkml:trace contextRef="#ctx0" brushRef="#br3" timeOffset="-106228.241">7680 9121 3651,'0'19'2178,"-18"-19"-2050,18 0-256,0 20-288,0 0-1346</inkml:trace>
  <inkml:trace contextRef="#ctx0" brushRef="#br3" timeOffset="-103183.067">10600 6239 64</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6:18.881"/>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6530 11942 2210,'-20'0'961,"0"0"128,0 0-289,20 0-31,-19 0 192,19-19 352,-20 19 64,20 0 161,0 0-65,0 0-640,0 0-481,20 0-63,-1 0 95,21 0-256,0 0 32,39 0 33,0 0 159,0 0-96,41 0-64,19 0-64,19 0-64,2 0-64,18 0 0,1 19 0,-1-19-96,-18 0 96,-2 0-128,-19 19 224,-1-19-256,-18 0 160,-21 21 0,-39-21-192,-1 0-417,-39 20-576,1-20-897,-21 0-2018,0 0-2946</inkml:trace>
  <inkml:trace contextRef="#ctx0" brushRef="#br1" timeOffset="4764.272">4783 7510 7879,'0'0'1601,"0"-19"-127,0 19-33,0 0 129,0 0-385,-20 0-609,20 0-576,-21 19-192,3 1-128,-22 20-321,19 0-480,1 20 32,2 0 288,18-1 257,0 1-33,0-21 417,18 21 160,2-40 224,21 20 385,-3-40 224,3 20 256,18-40-160,-19-1 0,0 2 32,19-21-225,-39 0-255,1 1 31,-3-1 65,-36-20-33,18 41-159,-41-21-353,1 20-449,1-21-255,-1 22-193,1 19-673,19-19-2049,0-2-8232</inkml:trace>
  <inkml:trace contextRef="#ctx0" brushRef="#br1" timeOffset="5392.308">4724 6418 9673,'-61'0'384,"23"20"-192,18 0-192,-21 0-32,21 19 32,0 1-32,20-20 0,0 21 32,0-3 64,20 2 160,20-19 65,1 18 351,-3-19 193,23-20 192,-22 20 96,1-20-64,19-20-160,-39 0-32,0 0-129,0 1-63,-20-21-64,-20 19-257,0-17-160,-20 17-96,1-19-128,19 40-32,-21-20-384,23 20-609,-2 0-1346,0 20-3234</inkml:trace>
  <inkml:trace contextRef="#ctx0" brushRef="#br1" timeOffset="6027.345">6192 8167 13452,'-20'0'513,"0"0"-353,-19 19-96,19 2 96,-20-2-96,1 21 0,-2 20-96,21 0 0,20-21 32,0 21 0,0-21 0,20 1 0,21 0 256,-2-21 1,1-19 255,19 21 289,-19-42-128,21 2-225,-3-21-96,-17 0 33,-23 1 127,-18-21-95,0 0-257,-38 21-32,-3-21-673,3 20-31,-23 21-449,2-2-1089,19 2-2370</inkml:trace>
  <inkml:trace contextRef="#ctx0" brushRef="#br1" timeOffset="6567.375">6172 7292 384,'0'-20'9769,"0"1"-8231,-20-1-193,1 20-288,-1 0-769,-20 0-224,20 0-64,-19 20-32,-2-1-32,21 1 32,2 0 0,18 20-64,0-20 96,0 19 0,18-19 64,23 0 224,-1 0 257,-1-20 256,1 0 95,19 0-95,-39-20-64,20 20-161,-19-20-31,-3 0-1,-18-19-63,0 19-193,-18 0-32,-3-20-127,-19 20-129,0 1-97,1 19-223,-1 0-865,1 0-673,19 19-1633,-21 1-6118</inkml:trace>
  <inkml:trace contextRef="#ctx0" brushRef="#br1" timeOffset="7152.409">3710 8922 16719,'20'-20'96,"-20"20"-160,0-20 0,0 20-32,0-20-32,0 20 224,0-20-96,-20 20-128,1 20-96,19 0-32,-20 0 127,20 19 1,0 1-352,20 0-65,19-20 161,1 20 224,1-21 160,18-19 160,0 21 288,21-21 257,-21-21 64,-19 2-64,19-1-33,-39 0 161,1-20 96,-21 1-289,-21-1-223,-19 0 127,1 20-255,-21-20-321,1 21-417,19 19-288,-19 0-448,18 0-1089,21 19-4068</inkml:trace>
  <inkml:trace contextRef="#ctx0" brushRef="#br1" timeOffset="7628.436">7006 9279 8488,'-99'20'2658,"58"0"-2242,23 20-448,-22-1-64,19 2-96,21-2-480,21 0-193,-1 2 224,39-1 609,-19-21 1057,19 2 577,21-21-97,-21 0-256,0-21-64,-18-18 0,-1 19-128,-22-21-256,-18 2-256,0 0-97,-38-2-416,-3 2-737,-17 19-640,17 0-1441,-18 0-4389</inkml:trace>
  <inkml:trace contextRef="#ctx0" brushRef="#br1" timeOffset="8176.468">7919 7809 12908,'0'-20'897,"0"20"-737,0 0-32,-20 0-192,-19 0 0,19 20-32,-20 0 96,20 19 0,20 1 96,0 0 32,0-1-32,40 2-96,0-22 64,-1 1 224,21 0 641,-1-20 224,2-20 64,-2 0-288,0 1-128,1-22-256,-40 2-97,-20-21-192,0 21 65,-40-1-225,-19 0-257,-1 20-127,-19 1-513,-1 19-736,1 0-2018,-1 19-10282</inkml:trace>
  <inkml:trace contextRef="#ctx0" brushRef="#br1" timeOffset="8701.497">5418 8783 11242,'-40'0'769,"20"20"-385,0-1 385,1-19-192,19 40-353,-20-20-128,20 0-64,20 19 96,-1 1 192,21-20 289,0 0-33,-1 0 1,22-20 224,-23 0-1,3-20-127,-1 0-128,-21-19 63,1-1-63,-20 0-161,0-20 32,-20 1-384,1 19-192,-21 1-448,20-1-289,-19 19-416,-1 2-1090,-1-1-3650</inkml:trace>
  <inkml:trace contextRef="#ctx0" brushRef="#br1" timeOffset="9366.536">5935 6260 7879,'0'-41'2242,"0"22"-1089,0 19 609,0-21 64,0 2-705,0-1-609,-20 20-480,-1 0-128,-19 0-32,21 20-32,-21-1 0,20 21 96,0 1-65,20 18 33,0-19-160,20-1 64,0 1 160,20 0 64,-1-20 96,22-1 256,-23-19 481,23 0 96,-22-39-128,21 19 64,-41-20-128,1 1-289,-20-21 97,0 20-225,-39 0-32,-1 1-288,-19 18-128,-2 2-288,3 19-513,-3 0-1249,2 19-2979</inkml:trace>
  <inkml:trace contextRef="#ctx0" brushRef="#br2" timeOffset="11365.65">8138 4232 12908,'20'20'576,"-20"0"-127,0-1 1056,20 42-224,-20-2-384,0 1-448,19 19-321,-19-20-32,20 21 0,0-1-160,0-18-224,0-2-257,-20-19-288,19 0-256,-19-1-769,0-19-1313,-19 0-4099</inkml:trace>
  <inkml:trace contextRef="#ctx0" brushRef="#br2" timeOffset="11502.658">7998 4987 14381,'-18'-19'1345,"36"-1"-928,2 0 352,41-20 352,-2 20-833,40-19 160,-20-1-384,20 0-96,-20-1-833,-18 22-3555</inkml:trace>
  <inkml:trace contextRef="#ctx0" brushRef="#br2" timeOffset="11907.681">9190 5107 14285,'19'19'480,"-19"2"-63,20-2 992,-20 22-64,20-2-448,21 0-288,-23 21-289,2-21-320,21 22 96,-3-22-64,-17 1-224,19 0-224,0-20-481,-21 19-32,-19-39-801,0 20-2049,-19-20-3396</inkml:trace>
  <inkml:trace contextRef="#ctx0" brushRef="#br2" timeOffset="12043.689">9209 5564 15726,'-19'0'1410,"38"-20"-1378,21 20 897,19-20-129,22 0-479,-2 0-193,0-19-128,-19 19-545,-1 20-1601,-38 0-4676</inkml:trace>
  <inkml:trace contextRef="#ctx0" brushRef="#br2" timeOffset="12403.709">7919 6001 16591,'20'20'545,"0"-1"-289,1 1 481,-3 20 192,2-20-545,21 20-352,-21 0-416,19 20-353,-19-21-32,20 0-896,-21-18-1346,21 18-2979</inkml:trace>
  <inkml:trace contextRef="#ctx0" brushRef="#br2" timeOffset="12563.719">7998 6299 19250,'20'-39'1121,"21"18"-1089,-3 1 96,23-20 288,18 1-63,0-1-353,0 20-96,-18 0-1762,-3 0-1377,-37 20-7047</inkml:trace>
  <inkml:trace contextRef="#ctx0" brushRef="#br2" timeOffset="13002.744">6787 7789 13676,'-20'0'897,"20"0"-1313,0 20 480,0 0 1025,20 19 192,1 1-320,-1 20-544,0-20-65,-2 19-32,23-19-384,-1 0-448,-21-1-770,1-18-1120,0-2-1506,0 1-3683</inkml:trace>
  <inkml:trace contextRef="#ctx0" brushRef="#br2" timeOffset="13146.75">6767 8167 16047,'-39'-20'2498,"39"20"-1761,0 0-353,21-20 769,17 0-512,41-20-609,2 1-160,18-21-641,1 0-1697,-1 20-5318</inkml:trace>
  <inkml:trace contextRef="#ctx0" brushRef="#br2" timeOffset="13536.774">10341 5902 10537,'0'0'1954,"-20"19"-1153,20 1 1281,-19 20-192,19 0-993,0 19-225,19-19-255,1 19-129,0 1-96,20-20-192,-1 19 64,-19-38-961,20 18-448,-19-19-1217,-21 0-3300</inkml:trace>
  <inkml:trace contextRef="#ctx0" brushRef="#br2" timeOffset="13695.783">10142 6379 17808,'-20'0'1057,"20"-20"-768,20 20 575,21-21 258,18-18-898,20 19-192,1-20-160,19 1-97,-19-21-1344,-22 20-2435,3 0-8103</inkml:trace>
  <inkml:trace contextRef="#ctx0" brushRef="#br2" timeOffset="14026.8">10063 4411 9961,'20'0'5669,"-20"20"-5957,0 0 640,21 39 449,-3-19-128,-18 19-481,20 21-128,0-20-320,21-1-161,-23 1 257,23 0 64,-1-20-288,-21-1-833,1-19-1634,-20 0-4260</inkml:trace>
  <inkml:trace contextRef="#ctx0" brushRef="#br2" timeOffset="14185.81">10122 4948 15022,'-18'-20'2626,"36"0"-2113,22 20 63,19-20 449,2 0-384,18 1-289,20-1-192,-20-1-192,2 2-352,-22-2-929,-19 2-1506,-40 19-4964</inkml:trace>
  <inkml:trace contextRef="#ctx0" brushRef="#br2" timeOffset="14619.836">6609 4868 11210,'20'-60'417,"0"60"672,-20-19 672,19 19-416,1 19-384,0 2-192,0-1-192,19 19-321,-19 1-192,21 19 32,-21-19-801,19 20-896,1 0-2179,-20-21-5348</inkml:trace>
  <inkml:trace contextRef="#ctx0" brushRef="#br2" timeOffset="14777.845">6787 5266 16111,'21'-20'1793,"-21"20"-1761,40-20 193,-1 1 511,21-22-287,-1 22-257,20-21-96,2 20-801,-22-20-1697,20 20-4452</inkml:trace>
  <inkml:trace contextRef="#ctx0" brushRef="#br2" timeOffset="15232.871">9567 6717 13805,'-20'-40'1537,"20"19"-896,0 21-33,0 0 705,0 0-352,0 0-768,0 21-193,20-2 352,0 21 64,0 0-352,-1 0 96,21-1-127,-19 1-194,17 0-95,-18-20-545,1 19-448,-21-19-1281,0-20-3460</inkml:trace>
  <inkml:trace contextRef="#ctx0" brushRef="#br2" timeOffset="15383.88">9389 7054 18705,'-40'0'1121,"40"0"-608,40 0 448,-22-20 32,43 0-673,18-20-320,-19 21-160,20-21-353,-1 0-1377,-39 20-1761,19 1-11179</inkml:trace>
  <inkml:trace contextRef="#ctx0" brushRef="#br2" timeOffset="15895.909">10321 7491 12555,'20'-20'2499,"0"20"-1666,-20 0-1,0 0 321,20 0-256,0 20-512,0 19-193,-1 1-160,-19 0-64,20 0 64,0 0-352,0 0-353,1-1-64,-21 1-128,18 0-544,-18-21-2338,-18 1-6920</inkml:trace>
  <inkml:trace contextRef="#ctx0" brushRef="#br2" timeOffset="16032.917">10282 7829 8968,'-40'-20'7687,"19"0"-6373,21 0-450,21 20 321,19-39-128,19 19-736,1-20-321,19-1-256,0 3-801,0-2-737,-18-20-3811</inkml:trace>
  <inkml:trace contextRef="#ctx0" brushRef="#br2" timeOffset="16422.938">10521 5306 64,'0'39'16687,"0"-19"-16687,0 20 128,18 0 385,23-1-65,-21 21-352,18-20-128,3 19-416,-1-18-225,-1-22-159,1 20-802,-20-19-2626</inkml:trace>
  <inkml:trace contextRef="#ctx0" brushRef="#br2" timeOffset="16580.948">10500 5603 18289,'0'0'192,"21"-19"-256,-3-1 288,43 0 96,-23-20-384,23 0-32,18 1-416,-39-2-833,-1 2-5446</inkml:trace>
  <inkml:trace contextRef="#ctx0" brushRef="#br2" timeOffset="16969.971">9170 3696 224,'0'59'10185,"0"-19"-8167,0 0-320,20 0 96,-1 19-705,1-19-545,0-1-416,21 21-96,-23-20-32,23 0-448,-1-1-289,-1 1-384,-19-20-1249,0 0-1602,-20-1-5091</inkml:trace>
  <inkml:trace contextRef="#ctx0" brushRef="#br2" timeOffset="17121.979">9130 4172 15887,'0'-19'1281,"40"-2"-1057,-1 2 481,21-1-65,20-19-448,-1 18-160,20 1-96,-39-19-160,19 39-1153,-38-20-2979</inkml:trace>
  <inkml:trace contextRef="#ctx0" brushRef="#br2" timeOffset="17721.014">8794 6557 11883,'0'-20'1409,"0"20"-512,0 0 961,0 0-353,0 0-1024,0 20-65,18 0 257,2 0-65,0 20-223,1 0-97,17 0-256,-17-1 0,19 1-128,-20-20-96,19 19-449,-19-19-64,0 20-127,0-40-738,-20 20-2242,0 0-6437</inkml:trace>
  <inkml:trace contextRef="#ctx0" brushRef="#br2" timeOffset="17886.023">8753 6935 16431,'-20'-20'1025,"20"20"-929,40-20 449,-1-20 544,22 1-737,-2 19-352,20-20 128,1 1-64,-1 18-256,-40-19-961,1 40-2146,-20 0-9449</inkml:trace>
  <inkml:trace contextRef="#ctx0" brushRef="#br1" timeOffset="19625.122">8197 9021 12940,'-19'0'512,"19"-20"-608,-20 20 256,0 0 737,0 0-64,-1 20-545,3 0-160,-2 0 193,0 19 63,-1 1-96,21 20-256,0-20 64,21-1-64,-1-19 129,18 0 191,23 0 256,-22-20 97,21-20-128,-1 0-97,-19 0-288,-1-19 129,1-1-65,-40 0-160,0 1 96,-20-1 96,-19 0-95,-1 20-193,-19-20 0,-1 21-96,21 19-225,-1-21-480,-1 21-544,23-19-1281,-2 19-4293</inkml:trace>
  <inkml:trace contextRef="#ctx0" brushRef="#br1" timeOffset="20439.168">9051 5981 10281,'-20'0'449,"0"0"-577,20 0 352,-39 20 448,19-20-447,0 39-225,-1-19 192,21 20 128,0 0 193,21-1-161,-1-18 64,0 18 289,39-18 416,-19-21-64,19 0 0,-19 0-224,19-21-32,-19 1 31,-1 1-383,-19-21-1,-20 0-224,-20 20-95,2-20 63,-23 20-192,1 1-128,-19-1-65,0 0-447,19 20-994,-19 0-2273</inkml:trace>
  <inkml:trace contextRef="#ctx0" brushRef="#br1" timeOffset="21196.212">6986 7114 10986,'-20'-21'2530,"1"2"-2305,-1-1 95,0 20 577,0 0-257,-19 0-640,19 0-128,0 20 64,-1-1 0,1 21 64,20-19-32,20 18 64,1 1-32,19-1 96,-1-19 160,1 0 225,19-20 416,1 0 32,-21 0-97,22-20-95,-41 0-32,18 1 31,-38-21-223,0 20-65,0-19 1,-38-1-225,-3 0 0,1 20-320,-19-20-96,19 20-321,1 20-736,-1 0-544,20 0-1443,-1 0-6821</inkml:trace>
  <inkml:trace contextRef="#ctx0" brushRef="#br2" timeOffset="22712.299">7780 5246 12235,'-19'0'1153,"-1"0"-416,20 0-161,0 20 610,0 20 191,0-1-416,20 21-385,-1-20 1,21 19-65,0 1-31,-20-21-97,39 1-128,-18 1-95,-3-2 31,3-20-288,-21 1-321,-2-20-832,3 21-1089,-1-21-2210</inkml:trace>
  <inkml:trace contextRef="#ctx0" brushRef="#br2" timeOffset="22898.308">7662 5783 8456,'-61'20'9000,"61"-20"-8423,0-20-738,41-1 514,-3-18 383,23 0-479,-2-2-161,21 1 0,-1 1 64,-20 19-96,2-20-352,-22 20-801,-19 0-1025,-20 20-2659</inkml:trace>
  <inkml:trace contextRef="#ctx0" brushRef="#br2" timeOffset="23719.357">6887 5126 3171,'0'0'2274,"-21"0"-865,21 0 128,0 0 225,0 0-481,0 0-416,0 0-192,0 0 160,0 0 127,0 0-511,0 0-225,0 21-32,0-21 257,21 19-33,-21-19-96,20 20-63,0 20-97,19-20-96,-19 0-64,0 20 32,0-20 0,0-1 32,0 1-64,-1-20-64,-19 19-160,0-19-513,0 21-672,0-21-1922,0 0-6279</inkml:trace>
  <inkml:trace contextRef="#ctx0" brushRef="#br3" timeOffset="37604.15">6291 6875 6149,'0'-20'2883,"0"1"-1506,-20 19 1026,20-20-1,-18 20-1217,18-20-608,-21 20-417,1 0-32,0 20-64,0-20-64,0 20-32,20-1 0,0 1 32,0 0 0,20 0 0,0 0 0,0-20 96,21 20 32,-23-20 0,22-20 96,-19 20 33,-1-20-1,-20 0-32,0 0 64,-20 0-63,-1 1-1,1-1 0,0 20-32,-19 0-288,19 0-96,0 0 32,0 0 128,20 20-128,0-20-65,0 19 161,20 1 32,0-20 32,0 20-64,19 0 96,1-20 32,-19 0 0,-1 0 97,-2-20 31,3 20 128,-21 0-32,-21-20-224,3 0 32,-2 20-128,-1-19 32,-19 19-96,22-20 32,-23 20-192,21 0 64,0 0-32,20 0 63,-20 0-31,40 20 96,-20-20 32,20 19 32,20-19-64,-19 20 64,17-20 0,3 0 192,-21 0-192,-2-20 224,-18 20 0,0-19 33,0-1-161,-18 20-32,-2-20-32,-21 0 32,3 20-192,17 0-1,-19 0-63,20 0 64,0 20 32,20 0 64,0 0 32,0-1-32,20 1 128,0 0 64,20 0-224,-1 0 128,-19-20 32,21 20 128,-21-20 96,-2 0-31,3-20-33,-1 0 0,-20 0-64,0 20-32,0-40-64,0 21-96,-20-1-96,-19 20-160,19-20 96,-21 20 128,21 0-192,2 0 31,-3 0 161,1 20-96,20 0 128,20-1-32,-20 1 32,39-20 64,1 20 0,1 0-64,-2-20 0,-19 0 224,20 0-64,-21-20 129,-19 20 31,0-20 32,0 0-160,-19 1-160,-21-1 96,-1 20-32,-18-20 0,19 20-64,1 0-160,-1 20 160,20-20-96,20 20-288,0-1-737,20 21-993,20-20-5381</inkml:trace>
  <inkml:trace contextRef="#ctx0" brushRef="#br3" timeOffset="64481.688">6391 6796 5220,'0'-20'3748,"0"20"-2275,0-20 161,0 20-1,-21 0-511,21-20-290,-18 20-319,-2 0-257,-1 0-288,1 0-64,0 0-64,-19 20 64,19 20-193,0-20-31,0 0 64,20 19 160,0-19 32,0 20 0,20-20 0,0-1 32,0 1 0,19-20 64,-19 20 64,21-20 160,-3-20 160,-17 20-95,-1-20 31,0 1 32,-20-21-63,0 20-65,0 0-32,0-19-160,-40 19 0,19-20 32,-17 20 32,-3 0-128,3 20-128,-23 0 32,21 0-192,1 0 0,19 20 127,0 20-31,0-20 0,20 19-32,20-19 32,0 20-97,20 0-31,-1-21 192,1 1 96,19 0 160,-19-20 160,1 0 225,-2 0 31,-19 0 1,0-20-161,0-19 129,-20 19-161,0 0-160,0-20-192,-40 1 96,20 19-192,-19 0-160,-2 0-32,21 0-33,-18 20 65,-23 0-32,41 20 96,-19 20 64,19-1 0,0 1-1,20 0 129,20-1-192,19 1 64,-19-20 64,40 0 96,-21 0 64,1-20 160,1 0 161,-2-20-97,-19 0-96,0 0 65,0 0-97,-20 0-192,-20-19-609,0 19-960,0 0-2499,-19 20-7910</inkml:trace>
  <inkml:trace contextRef="#ctx0" brushRef="#br3" timeOffset="93316.337">15066 4471 480,'0'0'1666,"-20"0"-962,20 0-640,0-20-192,-20 20-288,20 0-994</inkml:trace>
  <inkml:trace contextRef="#ctx0" brushRef="#br3" timeOffset="94210.385">14769 4471 5028,'-21'0'2627,"21"0"-1923,0 0 930,0 0-33,-20 0-511,20 0-546,0 0-224,20 0-160,-20 0 33,21-20 255,-21 20 1,20 0-33,18 0-96,-17 0-64,19-20-127,-21 20-97,21 0 64,0 0-160,-1 0 128,21 0-64,-21-20 0,1 20 32,-1 0 0,22 0-32,-21 0-32,-21 0-64,1 0 96,20 0-64,-20 0 64,-1 0-64,21 0 64,0 0 32,-1 0 0,1 0-96,19 0 31,20 0 33,-18 0-32,18 0-160,0 0 32,0 0 32,2 0-128,18 0-97,-20 0 97,0 0 160,20 0 32,1 0 64,-1 0 0,-20 0 0,20 0 32,20 0 32,-19 0-64,-1 0 0,0 0 0,0 0-32,21 0 0,-21 0-32,0 20 0,0-20 0,1 0 32,-1 0 32,20 0 0,-20 0 0,1 0 0,-1 0 0,20 0 0,-20 0 0,21 0 0,-21 0 32,20 0 32,1 0 128,-2 0 0,1 0 65,-20 0-33,21 0-128,19 0 0,-1 0-32,2-20 0,-1 20-32,-1 0-32,2 0 32,18 0 224,-19 0 129,1 0-65,-2 0-64,22 0-32,-22 0-63,1 0-33,-20 0-128,1 0 0,-2 0-160,-19 0-513,-19 0-768,-21 20-1891,-18-20-6341</inkml:trace>
  <inkml:trace contextRef="#ctx0" brushRef="#br3" timeOffset="97021.549">14649 5842 8071,'0'0'192,"0"0"-192,0 0 64,20 0 193,-20 0 63,0 0-256,0 0-96,0 0 32,20 0 0,-20 0 224,19 0 385,1-20 95,0 20-159,1 0-1,17 0-31,-18-19-289,21 19-64,-21-20-96,19 20-32,1 0 0,-1-21 0,1 21 0,0 0 33,-1 0-65,1 0 32,-1 0 0,1 0 128,21 0-160,-2-20 0,0 20 0,1 0 0,19 0-32,-20-19 32,22 19-64,-2 0 64,0 0 0,0 0 0,0 0 0,22 0 64,-22-20-64,20 20-96,-20 0 128,20 0-32,1 0 64,-1 20-128,0-20 0,21 0-32,-21 0 31,20 0-31,-20 0 96,1 19-64,19-19 128,-20 0-64,19 0 0,1 0 0,1 20 0,19-20 0,-19 0 0,18 0 0,-19 0 0,0 21 0,1-21 32,18 0 32,-19 0-64,21 20 0,-21-20 0,19 0 32,2 19-32,-1-19-32,-1 0-32,2 0 32,-2 0 32,1 20 32,1-20 0,-2 0 32,1 19 33,1-19-33,18 0 64,-19 0-160,19 0 64,2 0 0,-2 21-32,0-21 0,-18 0 32,20 0 64,18 0 192,-20 0 97,-18 0-65,18 20-160,1-20-128,20 0 32,-21 0-32,1 19 0,-21-19 0,-38 0 0,-20 0-32,-1 0 32,0 0-96,1 0-416,0 0-2051,-41 20-8839</inkml:trace>
  <inkml:trace contextRef="#ctx0" brushRef="#br3" timeOffset="98549.637">14748 7272 3683,'-20'0'2851,"20"0"-2435,0 0 641,0 0 96,0 0 224,0 0-320,0 0-448,0 0-96,0 0 63,0 0-63,0 0-161,0 0-224,20 0-96,-20 20 32,21-20 32,-1 0-64,-2 0 32,23 0 32,-21 0 0,19 0 33,21 0 415,-21 0-448,41 0-32,-21 0-32,20 0-32,2 0 0,-2 0 0,20 0-64,0 0 0,21 0 0,-2 0 64,1 0 0,0 0 0,1 0 0,-1 20 0,19-20 32,2 0-32,-1 0 0,-1 0-32,2 0 32,-1 0 32,-1 20-32,-18-20 32,19 0 0,-1 0-32,2 20 0,18-20 32,-19 0-32,19 20 0,-18-20 0,18 0 32,-18 0 0,19 19-32,-1-19 0,1 0 64,-20 0 64,21 0 97,-2 0-1,20 0 0,1 0-32,0 0-96,0 0-64,-1 0 65,0 0-33,21 0 0,-19 0 32,18 0 64,-20 0 0,21 0 0,-1 0 64,1 0-95,-1-19-1,0 19-96,1 0-32,-1 0 64,21 0 64,-41 0-64,-18 0 224,-21 0-64,-21 0-31,42 0-65,-2-20-192,2 20-32,-2 0-129,-19 0-223,-1 0-449,-38 0-1281,-20 0-4356</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8-08-29T02:35:48.11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5711 6412 1249,'-14'0'1954,"14"0"-97,-14 0 738,14-17 31,0 17-384,-13 0-480,13 0-417,0-16-288,0 16-160,-14 0-32,14 0-96,0 0-385,0 0-224,0 0-32,14 0 97,-14 16-33,13-16 160,1 17-160,0-17 0,-1 17 65,14 16-161,1-17 0,12 17-32,-12-16 64,13 16-128,-1 0 96,1-17-160,-14 17-224,14-16 512,-13 0-384,-15-1 64,0 1-128,1-17-65,0 0-63,-14 0-193,0 16-95,0-16-65,0 0-320,-14-16-544,0 16-1186,14-17-3811</inkml:trace>
  <inkml:trace contextRef="#ctx0" brushRef="#br0" timeOffset="1">6091 6330 11402,'-13'0'1570,"0"0"-1346,-1 0 353,0 16 512,0 17-417,-13 0-223,0 17-129,0-1 96,-14 17 225,13-16-161,2 16-384,-2-33 193,14 17-289,1-34-96,0 17-321,13-17-383,0 1-930,0-17-2722,0 0-6277</inkml:trace>
  <inkml:trace contextRef="#ctx0" brushRef="#br0" timeOffset="2">6731 6412 3843,'0'0'2691,"-14"0"191,14-17-319,0 17-673,0 0-289,0 0-320,0 0-640,0 0-417,14 17 353,0 0-1,26-1-127,-12 17-161,12 17 0,-12-17-192,12 16 0,2-16 1,-16 1-33,16-1 64,-15-1-192,0-15 128,-13 0-64,-1-1-353,-13 1-383,0-17-417,0 16-385,-13-16-1184,13 0-2980</inkml:trace>
  <inkml:trace contextRef="#ctx0" brushRef="#br0" timeOffset="3">7153 6363 13869,'-14'0'672,"-13"0"-351,0 32 479,0 2 161,-14 15-192,-1 17-192,-12 0-417,14 1-64,12-18-32,2 1-32,-2-17-320,14-1-321,14 2-608,0-18-1666,14-16-5221</inkml:trace>
  <inkml:trace contextRef="#ctx0" brushRef="#br0" timeOffset="4">7887 6462 6374,'-12'-17'2017,"-2"17"258,14 0-418,0-16-191,0 16-321,0 0-288,0 0-480,0 0-289,14 16 192,-2-16 65,2 17-129,14 15 97,12-15-193,-12 16-192,12 0 0,14-16 1,-13 16-129,0 0 0,0-16-32,-14 16-65,1-17 1,-1 0-352,-14 1-33,1-17-255,-1 17-129,-13-17-224,0 0-352,0 0-673,0 0-417,0 0-2337</inkml:trace>
  <inkml:trace contextRef="#ctx0" brushRef="#br0" timeOffset="5">8282 6395 13837,'-41'17'832,"27"-17"-832,-12 17 193,12-1 607,-14 17 33,-12 17-192,12-1-321,1 1-192,0 0-32,0-1-64,14-16-32,-1 0-64,14 0-224,0-17-193,0-16-447,0 17-706,0-17-2434</inkml:trace>
  <inkml:trace contextRef="#ctx0" brushRef="#br0" timeOffset="6">9901 6412 4964,'-13'0'4645,"-1"0"-1987,14 0-448,0 0-640,0 0-609,0 0-353,0 0-288,14 0 417,-1 17 128,0-1-320,15 1-257,13 15 96,0 2-288,-14-18-32,27 17 64,-13 0-64,-1-16-31,-12 16 63,13-16-257,-27-1-95,13 1-128,-27-17-385,14 0-192,-14 0-384,0 0-705,0 0-1954,-14 0-6630</inkml:trace>
  <inkml:trace contextRef="#ctx0" brushRef="#br0" timeOffset="7">10282 6412 15054,'-13'0'672,"-1"0"-832,14 17 320,-27-1 385,13 17-129,-14 0-320,2 0 161,-2 17 223,1-1-160,0 1-191,0-17 31,0 0-160,13 0-193,0 0-543,14-17-738,0-16-1344,14 0-2531</inkml:trace>
  <inkml:trace contextRef="#ctx0" brushRef="#br0" timeOffset="8">11302 6478 7527,'-40'-16'288,"26"16"-160,0 0 2114,1-17-929,0 17 1,13 0 223,-14-16-256,14 16-224,0 0-32,0 0-32,0 0-256,0 0-193,0 0-159,14 16-97,-1-16 193,0 17-321,15-1 64,0 0 96,-2 18-64,16-18-159,-2 17-33,14-16-32,-13 16 64,0 0-128,-1-16 64,-12 16-96,0-17-97,-2 0-159,2 1-96,-28 0 224,14-17-129,-14 0-95,0 0-33,0 0-31,-14 0-513,14-17-320,-14 17-609,-14-33-2370</inkml:trace>
  <inkml:trace contextRef="#ctx0" brushRef="#br0" timeOffset="9">11642 6363 9833,'-26'16'1089,"12"-16"-993,0 33 1826,-13 0 192,0 16-865,-14 1-352,0 0-193,14 16-127,-14-16-289,15-18-224,12 2-160,0-1-320,14-1-705,0-15-1698,0 0-5541</inkml:trace>
  <inkml:trace contextRef="#ctx0" brushRef="#br1" timeOffset="10">8731 4096 11434,'0'0'1666,"-14"0"-225,14 0 129,0 0-385,0 0-512,0 0-513,14 0-32,-1 0 480,15 16 65,-1 17-225,14-16-159,0 16-33,0-16-128,-1 15-32,14 2 32,-12-1-64,-1 0 32,-1-16-96,-13 16 0,1-17 0,-15-16 0,1 17-512,-14-17-289,0 0-192,0 16-128,0-16-384,-14 0-449,1 0-1153,-15 0-3267</inkml:trace>
  <inkml:trace contextRef="#ctx0" brushRef="#br1" timeOffset="11">9153 4112 5637,'0'-16'8552,"-14"16"-8264,14 0 289,-13 0 224,-1 16-449,-13 2 32,0 14 129,-15 18 127,16 0 129,-15-1-353,14 1-255,-1-1-97,1 1-64,13-17-193,1-17-447,13 17-225,0-16-993,0 0-3395</inkml:trace>
  <inkml:trace contextRef="#ctx0" brushRef="#br1" timeOffset="12">10690 4130 8263,'-14'0'5125,"14"0"-3587,0 0 63,0 0-512,0 0-512,0 0-385,14 15 192,0 2 97,14 0 95,-2 16-31,16-1-385,-2-14-32,1 15 32,0 0-96,-1-17-96,-12 1-128,-2 0-128,2-1-129,-14-16-159,0 16-353,-14-16-480,0 0-609,0 0-513,-14-16-3394</inkml:trace>
  <inkml:trace contextRef="#ctx0" brushRef="#br1" timeOffset="13">11044 4145 13356,'0'0'1409,"-14"0"-960,0 0 640,2 17-128,-16 0-224,0 16-289,-12-1-32,0 19-223,12-2-129,-12 1-96,26-17-417,0-17-512,0 1-768,14 0-1923,0-1-5380</inkml:trace>
  <inkml:trace contextRef="#ctx0" brushRef="#br1" timeOffset="14">12024 4096 15214,'-14'16'1089,"0"-16"128,14 0 0,0 0-608,14 18 31,14-3 321,-2 2-288,2 16-225,12 1-95,16-19-225,-17 19-32,3-1-64,-1 0 0,-1-16-64,-13 0-224,1-1-33,-1 0-351,-14 1-513,-13-17-449,0 0-384,0 0-480,-13 0-3748</inkml:trace>
  <inkml:trace contextRef="#ctx0" brushRef="#br1" timeOffset="15">12459 4096 15150,'-14'0'897,"1"0"-737,-14 16 833,-1 2 0,1 14-449,-13 18-223,-15 0-193,14-1 32,0 1-160,0-17 32,14 0-320,14 0-577,-1-16-673,14-1-1376,14 0-3653</inkml:trace>
  <inkml:trace contextRef="#ctx0" brushRef="#br1" timeOffset="16">12935 4096 10890,'-54'0'1665,"40"0"-1120,1 0 864,-2 0 193,3 0-577,12 0-321,-14 0 65,14 0 160,0 16-192,14-16 31,-2 18-127,3-3-289,12 2-95,0 16-65,14-16-32,-14 15-32,14 2-96,13-1 0,-14 0-64,-11-16-64,11 16-192,-26-17-33,13-16-255,-13 17-513,-14-17-417,0 0-479,0 0-1186,0 0-4132</inkml:trace>
  <inkml:trace contextRef="#ctx0" brushRef="#br1" timeOffset="17">13207 4063 17008,'-40'17'160,"-1"15"961,14 1-64,-28 17-449,14-1-383,1 2-193,12-2-128,1 1-321,14-17-544,13 0-800,0 0-1507,13-17-3522</inkml:trace>
  <inkml:trace contextRef="#ctx0" brushRef="#br1" timeOffset="18">13615 4063 11627,'-13'0'1537,"0"0"-448,-1 0 961,14 0-513,0 0-319,0 0-482,0 0-287,0 17 255,14-17 33,-1 16-128,0 18-225,15-19 32,12 19-159,-12-1-65,26-1-32,-13-14-32,0 15-128,13-17 96,-14 17-256,-11-16-64,-2-17-129,0 17-319,-27-17-289,13 0-352,-13 0 96,0 0-769,-13-17-1890,0 0-1697</inkml:trace>
  <inkml:trace contextRef="#ctx0" brushRef="#br1" timeOffset="19">14051 4030 15502,'-14'-17'801,"14"17"-385,-13 0 577,0 0-224,-15 17-481,0 0 33,-12 16 159,-14 32 385,-1 2-160,1-1-257,-1 0-224,15 0-128,12-16-64,14-17-288,1 1-481,13-19-704,13 2-769,1 0-4741</inkml:trace>
  <inkml:trace contextRef="#ctx0" brushRef="#br2" timeOffset="20">8554 6710 4099,'0'0'929,"0"0"1185,0 0 769,0-17-801,0 17-673,0 0-416,0 0 128,0 0-224,0 0-384,0 0-257,0 0-224,0 0-64,0 17 96,0-1 0,0 0-32,14 1 96,-14 0 128,0 16 129,0-1-129,0 2 128,0-1-159,0-1-1,0 2-480,0-1 544,13-17-288,-13 18 0,0-17-128,0-17-129,0 16-255,0-16-513,0 17 64,0-17-833,0 0-960,0 0-2211</inkml:trace>
  <inkml:trace contextRef="#ctx0" brushRef="#br2" timeOffset="21">8404 6991 7463,'-13'0'1569,"13"0"-1217,0 0 962,0 0 639,0 0-831,0-17-386,13 1-31,-13 16 128,15-18-385,-15 2 1,13 0-97,0-1-192,0 1-64,16-1-64,-16-16 96,0 17 0,1-1-64,0-16-64,-1 16 65,1 1 127,-1 0-128,1 16 0,-14 0-64,0-17 192,0 17-192,0 17 64,14-17 96,-14 16 32,0 0 1,13 1-33,1 0-32,-1 16-32,1-33-128,-1 16 128,1 0-192,1-16-513,-3 17-960,2-17-3652</inkml:trace>
  <inkml:trace contextRef="#ctx0" brushRef="#br2" timeOffset="22">8568 6776 800,'0'-17'1730,"0"17"704,-14-17 129,14 17-449,0 0-609,0 0-416,0 0-224,0 0-289,0 0-159,0 0-161,0-16-96,0 16 0,0 0-64,0 16-63,0-16 159,0 17 224,-13 16 65,13 0-161,0 0-96,0 0 32,0 0-128,0 17 97,0-17 63,0 0-32,0 17-128,0-17 129,0 0-161,0 0 64,0 0-192,0 0 128,13-16-64,-13-1-32,0 1 64,0-17-96,0 0 0,0 0-417,0 0-640,0 0-1249,0-17-2370</inkml:trace>
  <inkml:trace contextRef="#ctx0" brushRef="#br0" timeOffset="23">15629 8711 11851,'-14'-16'-224,"14"16"-4709,0 0 2659,14 16 1121</inkml:trace>
  <inkml:trace contextRef="#ctx0" brushRef="#br3" timeOffset="24">5996 9009 7431,'-13'33'-1314,"13"-17"-1408,0 1 1088,0-17 833,0 17 97</inkml:trace>
  <inkml:trace contextRef="#ctx0" brushRef="#br3" timeOffset="25">7043 8265 3651,'0'16'2178,"-12"-16"-2050,12 0-256,0 16-288,0 1-1346</inkml:trace>
  <inkml:trace contextRef="#ctx0" brushRef="#br3" timeOffset="26">9044 5866 64</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15204 3755 8167,'-18'-20'353,"18"20"415,-21-20-319,21 20 287,0-19-255,-20 19-385,20 0-96,-20-20 0,0-1-32,20 21 64,-19-19 128,-1-1 128,0 20 129,0-20-97,0 1-32,1 19 33,-1-21 31,-20 1-64,20 20-31,-19 0-33,-2-19-96,3 19-96,-3 0 32,1 19-64,1-19 0,19 0 0,-39 20 0,39 1 0,-20-2 0,-19 1-32,19 0 0,-1-1 32,3 2 0,17 18-32,-19 1 32,1-20 0,-1 20-32,1-1 32,-1 1 32,0 0-32,1 20-32,-1-21 64,1 21-32,19-21 0,-21 21 0,3-20 0,17 19-32,-19 2 32,1-2 0,-1 1 0,20-1 0,-19 1 0,-1-1 0,-1 0 0,3 1 0,18 21 32,-21-22-96,21 1 128,-19-1 0,19 1-192,20 0 64,-20 0 64,20-1-32,-20 1 0,20-2 0,0 3 32,0-2-32,20 1 0,-20-1 32,0 2 32,20-22-32,-20 21 32,0-1-32,20 1 0,-20-1 0,21-19-32,-21 19 0,18 1 0,-18-1 32,20 1 32,-20-20-32,20 19 0,-20 1 32,21 0-32,-21-1 32,0 1 128,20-19 0,-20 18-64,18 0 0,2-19-32,-20 20-32,21-21-32,-1 21 0,0-21-32,0 21 0,-1-20 64,21 0 0,-20 0-32,0 19-32,19-39 128,-19 19-96,21 1 96,-3 0-96,3-20 96,-3 19-31,3-19 31,-1 0 32,-1 20-32,1-21-64,19 1 32,-19 1-32,-1-21 32,22 19-32,-23 2 0,23-2 0,-2-19-32,1 0 32,-21 19-32,21-19 32,-1 0-32,2 0 64,-2 0-32,0 0 32,1 0-32,19 0 32,-20 0 0,1 0 1,19-19-1,-18 19 0,18-19 0,-20-2 0,20 21-32,2-19 32,-2-22-64,0 22 96,0-1-64,20-20 32,-20 0-32,2 1 96,18-1-32,-20 0 0,0-19 32,0 19-31,2-19 63,-2-21-32,0 20 64,0 1-128,-19-20 64,20-1-32,-22 1 96,3-1-192,-2 0 0,-19-19 0,19 0 97,-19-1-65,-20 1-32,19 0 96,-19-1 0,-20-18-32,21 18 256,-21 0-96,0-19-63,0 19-33,0 1-64,-21-20 96,1 20-96,0 0-64,1-1-224,-21 0 512,0 1-352,-19 20 64,19-1 64,-19 1 64,0 0-32,-22-1 0,22 20 0,-20 1 32,19-1 97,-19 0-225,0 1 64,0-1 32,-21 21-32,20-1 32,1 0 0,0 0-32,0 20-96,-2 0-160,22 1-160,0-1-161,-1 20-192,-19-21 65,38 21-33,-18 0-544,0 21-641,-1 18-1345,1-19-8166</inkml:trace>
  <inkml:trace contextRef="#ctx0" brushRef="#br0" timeOffset="1768.1">10262 6994 9160,'0'0'2082,"0"0"-1025,0 0-352,-20-20-161,20 20 1,-21 0-97,21 0 1,-18-19-97,-23 19-32,21-20 97,-18 20 63,-3 0-224,1-20 33,1 20-33,-21 0-160,21 0-32,-21 0 0,1 0 0,0 20 160,-22 0-127,22-1-33,-20 1-32,-2 20-32,2 0 0,0 0-32,0 0 0,19-1-33,-19 1-31,20-1 96,-2 1 32,2 0-64,-20 19 64,39-19-32,-19 19-32,-1-18 64,21 18 32,-1 1-160,-1 0 96,23-1-128,-23 1 160,21-1-64,0 1-32,1 19-32,-1-19 64,0 0 0,20-1 0,-20 21 64,0-21-32,1 21 0,19-20 32,-20 19 0,0-19-32,20-1 0,-20 21 32,20-21 0,0 1 32,0 0-32,20-1 0,0 1 32,0 19 32,-1-19-160,1-1 32,0 1-32,0-1 32,0 1 32,19-1 96,-19-18-64,21 18-128,-3 1 160,3 0-32,18-1 32,1-19-128,-1 19 160,2-19-96,-3 0 0,1 20 0,2-21 0,18 2 0,-20-2-32,21 0 64,-1 2-32,1-2 97,-1-19-129,1 20-257,-1-20 610,0 20-257,0-21-32,21 1 0,-21 0 0,1-20 0,-1 20 0,-20 0 0,20-20-64,2 19 64,-22-19-32,1 0 0,19 0 64,-20 0-64,2 0-64,-2 0 0,0-19 32,-19-1 64,19 0-64,-19 0 32,19 0 32,-19 1-64,19-21 64,-18 0-32,-1 20 0,19-20 32,-19 1 32,-1-1-64,1-19 0,1 18 224,-3-18-288,3 19 160,-3-19-160,-17-1 64,19 0-32,-20 1 96,-1-1-64,1 0 32,0 1 64,0-1-128,-20 1 160,20-1-96,-20 0-64,19-19 64,-19 19-32,20 1-128,0-1 192,-20-20 32,0 21-192,20-21 128,-20 21-32,0-1 0,20-19 0,-20 19 96,0 0-160,-20-19 128,20 20-96,0-1 0,-20-20 64,0 20-32,0-19 32,20 19-32,-39-19 64,19 19-64,0 1 32,-19-1 97,-1 1-1,20-1-64,-39 0 32,18 1-32,3-1 0,-23 0 32,2 1-32,-1 19 64,1 0 32,-20-19-96,-2 39 33,2-20-33,-20 21-64,0-2-96,-1 2-97,1-2-31,0 21 96,-20 0-32,19 0 32,-19 0-481,20 0-320,-19 21-993,19-2-2914</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1259 1440 3427,'0'0'1217,"0"0"-737,-9 0 1058,9 0 544,0 10-513,-10-10-448,10 0-160,-11 0-32,11 0 32,0 0-352,0 0-257,0 0-192,0 0-128,0 0 96,11 0 128,-11 0-159,10 0 31,9 0-128,-9 0 32,10 0 0,10 0-32,-10 0 32,9 0 0,1 0-32,0-10 0,10 10-128,-1 0-32,1 0 31,0-10-95,10 10-64,-11-10 96,1 10-193,-1 0 97,1-10 32,0 10-32,-1 10-65,1-10-31,-10 0 128,10 0 128,-11 0 96,1 0-1,0 10 66,0-10-1,-10 0 192,10 10 32,-11-10 0,1 0-192,0 0 0,-10 0 0,10 0 0,-10-10 1,-10 10-1,9 0-32,-9 0 64,10 10 320,-10-10 353,0 0-225,0 0-383,0-10-97,0 10-96,-10 0-321,10 0-832,0-10-1057,-9 10-3491</inkml:trace>
  <inkml:trace contextRef="#ctx0" brushRef="#br0" timeOffset="1">2202 1321 10794,'-10'-10'480,"0"10"-608,10 0 288,0 0 1250,0 0-834,0 0-576,0 0 545,0 0 127,10 10-95,-10-10-257,20 10-224,-10 0-32,0 0-32,10-1 0,-10 1 0,9 1 32,-9-2-64,11 1 32,-12 0 0,1 0 33,0-10-33,0 10-32,0 0 0,0-10-32,-10 0 64,0 10 128,0-10-32,0 10 128,0-10 192,0 10 1,-10-10-161,0 0-32,0 10-95,0 0 63,0 0-96,-9-1-32,-2 1-96,-8 10 32,9-10-64,0 10-160,0-10-257,10 0-800,-9 0-929,9 0-1986</inkml:trace>
  <inkml:trace contextRef="#ctx0" brushRef="#br0" timeOffset="2">3552 5752 4804,'0'0'448,"0"0"129,0 0 1025,0-10-65,0 10-448,0 0-384,-10 0-33,10 0-31,-10 0 0,10 0-161,-10-10-64,0 10-191,0 0-97,-9 0 160,9 0-64,-10-10 0,10 10-63,-10-9 191,0 9 192,1-11-95,-12 11 31,12-10-255,-11 1-65,10 9-96,-10 0-32,1 0-32,9 0 0,-1 0 0,2 0-32,-1 0-32,10 9 64,-10-9-32,10 10 64,0-10-96,0 0 64,1 11 0,-1-11 0,10 9-32,-10-9 32,10 10-32,-10 0 32,10 0 0,0 0 0,-10 10 0,10-10-32,0 0 32,-10 10 0,10-1 0,0-8-33,0 8-63,-10 1 96,10-10 0,0 10-32,0 0 64,0 10 0,-10-11-96,10 2 96,0-2 0,0 11-64,0-10 32,0 10 0,0-10 32,0 10 32,0 0-64,0-1 0,0-9 0,-10 10 33,10 0-33,0-1-33,0 1 98,-10 0-97,10 0 64,-9 0-97,9 0 162,-10-1-129,10 1 96,0 0 32,-10 0-32,10-1-32,0 11 32,0-10-32,0 0 0,0-1 0,0-9 0,0 0-32,0 0 0,-11 0 0,11-10 32,0 10-32,0 0 32,0 0-32,0-11 32,11 11-32,-11 0 0,0-10 32,0 10-32,0-10 0,0 0 0,10 0 32,-10 0-64,0 0 0,0-1 0,0-9-32,0 10-64,0 1 32,10-11-32,-10 0 96,0 10 32,0-10 0,0 0 32,0 0-32,0 0 0,0 0 32,0 9-64,0-9 0,-10 10 32,10-10-64,0 0 32,0 10-1,0-10 33,0 0-96,0 0 64,-10 10 64,10-10-32,0 0 0,0 10-64,0-10 96,0 0-32,0 10-64,10-10 128,-10 0-128,0 10 64,0-10 0,0 0 0,0 10-32,0-10 32,10 0 32,-10 10-32,0-10 0,9 0 0,-9 0 0,10 10 0,-10-10 0,10 0 0,-10 0 32,10 0-32,0 0 32,-10 10 0,10-10-32,0 0 161,0 0-129,0 10 64,-10-10-32,10 0 0,-1 0 0,11 0 0,-10 0-32,1 0 0,8 0 32,-9 0-64,10 0 0,0 0 32,-10 0 0,10 0-32,9 0-32,-9 0 64,0 0-64,10 0 64,-1 0-96,2 0 96,-12 0 0,11 0-64,0 0 32,-1 0 32,-9 0-32,10 0 32,10 0-32,-10 0-32,-1 0 64,11 0 0,-10 0 0,9 0 32,2 0-128,-12 10 160,1-10 0,10 0-96,-11 0-96,11 0 96,-10 0 128,10 0-224,-11 0 160,11 0-128,0-10 128,-1 10-64,1 0 0,-10 0 96,10 0-160,-1 0 64,-9 0 0,10 0 0,-11 0 0,1 10 0,10-10 0,-10 0 0,0 0 0,9 0 0,-9 0 32,0 0-320,10 0 544,-11 10-256,1-10 32,0 0 32,9 0-96,-8 0 64,-2 0-32,1 0-32,10 0 64,-11 0-32,2 0 0,8 0 33,-9 0-1,9 0-97,-9 0 226,10 0-129,-1 0 0,1 0 32,-10 0 0,10 0-64,-1 0 0,1 0 96,-10 0-96,9 0-32,1 0 64,0 0-32,0 0 96,-1 0-96,1 0 96,-1 0-288,2 0 480,-2 0-128,1 0-160,-1 0 32,2 0 0,-2 0 32,1 0 65,-1 0-65,1 9 0,0-9-32,0 0 64,-1 0-64,11 10-256,-11-10 512,2 0-288,8 0 0,-9 10 0,-1-10-32,11 0 128,0 0-160,-11 10 96,11-10 32,-1 0-96,1 0 64,0 0-32,-1 0 32,-9 0-32,10 0 0,0 10 0,-11-10 32,11 0 32,-1 0-128,1 0 64,-10 0-32,9 0 96,-9 0-64,0 0 0,0 0 0,-1 0 0,1 0 32,-10 0-320,9-10 512,1 10-224,-10 0 32,10 0-32,-1 0 0,-9 0 32,0 0-64,9 0 64,-9 0-64,0 0 32,0 0 0,0 0-64,-1-10 224,1 10-352,0 0 192,-1-10-96,2 10 64,-2 0-32,-9-10 64,10 10 0,0-9 0,-11-1-64,1 10 32,0-10-32,0 10 64,0-10-32,0 0 0,0 0-32,-10 0 32,9 0-129,-9 0 97,0 0 32,0-10-64,10 0 64,-20 11 64,10-12-32,0 2 0,-10-11 0,10 10 0,-10-10 128,10 1-224,-10-11 160,9 0-96,-9 0 64,10 10-64,1 1 32,-11-11 0,0 10 0,10 0 32,-10-10 32,10 11 64,-1-1-128,-9-10 129,0 11-129,10-1 32,-10 0-32,0-10 32,10 10 32,-10-10-128,0 11 32,0-11 32,10 0 64,-10 10-96,0 1 96,0-11-32,0 10 64,0 0-64,0 10 0,0-10-96,0 1 256,0 9-288,0 0 160,0 0-128,0 0-32,0 0 32,-10 0-64,10 1 32,10 9-65,-10-10 225,0 10-64,0 0 65,0 10-130,0-10 162,-10 10-33,10-10-96,0 10 32,0-10 0,-10 10 0,10 0 0,0-10-32,-10 10 64,10-10-64,-9 10-257,-1-9 481,0 9-95,-1 0-1,-8-11-192,-1 11 128,0 0-64,-10 0 0,1 0 32,-1-10 0,0 10-129,-10 0 129,0 0-64,1 0 0,-1-9 32,-9 9 0,9 0 32,-10 0 0,10 0-32,-9-10 32,-1 10 0,0 0 96,-9 0-64,0 0 0,9 0 0,-10 0-64,11 0 0,-11 0 0,11 0 128,-1 0-192,0 0-192,-9-10 576,9 10-288,-10 0-32,11 0 64,-1 0-64,-10 0 96,11 10-96,-11-10 96,11 0 0,-10 0-160,-1 10 192,0-10-224,1 9 128,-1-9-32,0 10 32,1 1-32,0-11 96,-1 9-96,0 1 0,11-10 0,-11 10 96,0-10-64,11 10-64,-1-10 96,-9 10 64,9-10-192,0 10 64,0-10 64,-8 10 32,17-10-128,-8 0 64,-1 10-32,10-10 32,1 0-32,-11 0 64,11 10-128,-2-10 192,2 0-96,-11 0-64,11 0 160,-1 0-128,1 0 32,-2 0 0,2 10 0,-11-10 32,11 0-32,-1 0-32,0 0-32,0 0 128,1 0-256,-1 0 320,1 0-160,-2 0 32,2 0 0,-1 0 0,1-10 0,-1 10 32,0 0 0,0 0 32,1 0 32,-1 0-192,0 0 160,1 0-64,-1 0 0,1-10 0,8 10 96,-8-10-192,9 10 128,-10-10 0,11 10 193,-11-10-354,10 10 258,0-10-129,-9 10-193,9-10 546,-10 10-321,0-10 32,1 10-32,9-10-64,-10 10 32,11 0 0,-2-9 64,-8 9-128,9 0 64,0 0-64,-9 0-96,9 0 31,0 0-255,-9 0-96,9 0-705,-10 9-1666,0-9-4100</inkml:trace>
  <inkml:trace contextRef="#ctx0" brushRef="#br0" timeOffset="3">2629 6090 3331,'0'10'704,"0"-10"-287,0 0 63,0 0 1346,0 0-161,10 0-608,0 0-384,0 0-32,9 0-33,-9 0 33,10 0-161,0 0-191,10 0-193,-11 0-96,2-10-160,-11 10-225,9 0-448,-9 0-640,0 0-769,0-10 192,0 10 641,-10-10 320,0 0 192,0 10 192,0-10-32,0 10 705,0-10 673,-10 10 224,10 0 288,0 0 320,0-10-159,0 10-418,0 0-511,0 0 63,10 0-128,0 0-63,10 10-33,-10-10 96,10 0 193,-1 0-225,-8 10 0,-1-10 65,0 10-257,-10-10-32,0 10 32,0 0-32,0 10 32,-10-10-160,-11 0 32,11 0 96,1 0-64,-11-1 32,10 11-1025,0-10-2594</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9:44.762"/>
    </inkml:context>
    <inkml:brush xml:id="br0">
      <inkml:brushProperty name="width" value="0.05292" units="cm"/>
      <inkml:brushProperty name="height" value="0.05292" units="cm"/>
      <inkml:brushProperty name="color" value="#FF0000"/>
    </inkml:brush>
  </inkml:definitions>
  <inkml:trace contextRef="#ctx0" brushRef="#br0">2499 6895 1345,'20'0'640,"-20"0"-704,20 0 96,1 0 641,-1-20 929,-2 20-129,3 0-480,-1 0-321,0 0 1,0 0-353,-1 0-288,1 0 33,-20 0-33,20 0-64,0 0 64,-20 0 64,20 0-32,-1 0-32,1 0-32,20-20 0,-20 20 0,1 0 0,17 0 32,-18 0-64,21 0 32,-2 0 0,-19 20 64,20-20-128,-1 0 128,1 0-32,-1 20-64,1-20 32,0 0 32,-1 0-32,22 0 96,-23 0-64,23 0 128,-2 0 449,0 0-289,1 0-160,19 0 0,-18 0 225,18 0-33,0 0-96,0 0-32,0 0-31,2 0-65,-2-20-96,0 20 0,0 0 0,0 0-32,2 0 0,-2 0 0,0-20 0,0 20 96,20 0-64,-18 0 32,18 0 160,-20 0-64,20 0 1,0-19-33,-20 19-32,21 0-32,-21 0 0,20 0 0,-19 0-64,20 0 32,-1 0-32,-20 0 0,20-20-32,0 20 96,1 0-96,-21 0 64,20 0-32,0 0 0,0 0 0,-20 0 32,21 0-32,0 0 0,-20 0 0,19 0 0,0 0 0,0 0 0,0 20 32,-20-20-32,21 0 32,-1 0 0,0 0 64,0 0 32,1 0 0,-1 0-96,-20 0 33,20-20-33,-18 20 0,-2 0 0,0 0 32,0 0 0,2 0 32,-23 0-32,22-20-32,-20 20 0,-1 0-32,0 0 0,-19 0 0,19 0 0,1 0 0,-21 0 0,2 0 0,-1 0 0,-1 0-224,-19-20-1025,0 20-2851</inkml:trace>
  <inkml:trace contextRef="#ctx0" brushRef="#br0" timeOffset="4013.229">15979 6796 704,'0'0'4164,"-20"0"-4196,20 0 32,-20 0 416,20 20 674,0-20-98,0 0-447,0 0-129,0 0 161,0 0 288,20 0-161,0-20-191,1 20-225,-21 0 0,18 0-127,2 0-1,0 0-32,21 0-32,-21 0-64,-2 0-32,23 0 0,-21 0 32,39 0 0,-19 0-64,19 0 32,2 0 0,-3 0-64,1 0 32,22 0 0,-2 20 0,0-20 0,20 0 64,-20 0-32,21 0 0,-20 0 0,19 0 32,-19 0-64,19 0 32,0 0 0,0 20 0,0-20 32,1 0-64,-1 0 96,0 0-96,0 0 32,-20 0 0,21 0 32,-1 0-32,0 19 0,0-19 0,-18 0-32,18 0 32,0 0-32,1 0 32,-1 0 32,0-19-32,-20 19 0,20 0 0,1 0 32,-1 0-32,0 0 0,0 0 0,0-20 0,1 20 0,19 0 0,-20 0 0,21-20 64,-21 20-32,20 0 0,-1 0 0,1-20 0,-19 20 96,19-20 32,0 20 161,1-20 127,-21 20-64,0 0-191,0-19-129,-20 19-64,1 0-32,-1 0-257,-19 0-479,-21 0-578,1 0-1568,0 0-4197</inkml:trace>
  <inkml:trace contextRef="#ctx0" brushRef="#br0" timeOffset="21009.201">3532 13969 6374,'0'20'1697,"0"-20"-640,-20 0-320,20 0 224,0 0-160,-19 0-225,19 0-416,0 0-160,0 0 64,0 0 225,0 0 31,0 0-192,19 0-32,-19 0-64,20 0 64,0 0 0,-20 0 64,20 0-31,0 0-65,-1 0-32,1 0 32,20 0 96,-20 0-64,19-20-32,1 20 0,-19 0-32,37 0 0,-17 0-32,-2 0 32,21-20-32,-21 20 32,21 0 0,-1 0-32,2 0-32,-2 0 64,-1 0-32,23 0 32,-22 0-64,0 0 64,22 0 0,-23 0-32,21 0 0,-18 0 32,18-19 64,0 19 129,-18 0-65,18 0-64,0 0-32,0 0-64,0 0 96,1 0-96,20 0 32,-21 0-32,0 0 32,0 0-32,1 0 32,0 0-32,19 0 0,-20 0 0,20 0 0,-20 0 32,20 0-64,-18 0 64,18 0-32,-20 0 96,20 0-64,-19-21 32,19 21 0,0 0-32,0 0 0,0 0-32,-20 0 32,21-19-32,-20 19 32,20 0-32,-21 0 0,0 0 0,0 0 0,1 0 0,20 0 33,-21 0-33,0 0 0,20-20 32,-20 20-32,20 0 32,-20 0-32,2-21 32,-22 21-32,20 0 0,-19 0-32,-21-19-353,22 19-608,-41 0-320,-2 0-1730</inkml:trace>
  <inkml:trace contextRef="#ctx0" brushRef="#br0" timeOffset="31793.818">9607 12062 13612,'-20'0'96,"20"0"-352,20 19 384,-1 1 385,1 0 159,21 0-63,-3 0-32,23 19 63,18 1-159,-20 0-65,21-1 129,-21-19-321,0 1 32,2-2-32,-2 21-192,20-21 64,1 22 0,-21-21 1,2-1-194,-2 2 226,-19-2-1,-22-19-256,23 20-225,-41-20-63,20 0-161,-20 0-640,0-20-1634,0 20-2369</inkml:trace>
  <inkml:trace contextRef="#ctx0" brushRef="#br0" timeOffset="32226.843">9725 12598 13388,'-38'40'385,"17"-40"-417,1 0 96,20 0 320,0 0-32,0-20 161,0 0-321,0-20-64,0 0 0,0-19 96,0-40 129,-20-1-257,-19 1-64,19 0-64,-20 19 64,21 40-32,-1 0 320,0 1-64,20 19 33,0 0-65,20 20-96,19 0 0,21 0 128,-1 0-128,40 20-63,1 0 31,-1-20-160,0 0 96,-20 20 32,2-20-128,-2 0-161,-40 19-511,1-19-802,-20-19-1537,-20-1-9415</inkml:trace>
  <inkml:trace contextRef="#ctx0" brushRef="#br0" timeOffset="32781.875">9905 7769 10025,'59'-59'1922,"-19"39"-289,-21 0-480,-19 0-224,20 20-64,-40 0-480,1 20-321,-21 0 32,0 0 0,-39 39 0,0-19-64,0 19 0,-1 1 0,-19-20 0,19 20-32,21-1 0,-20-19-96,38 0-192,1 0-513,21-21-448,-1-19-1090,20 20-3490</inkml:trace>
  <inkml:trace contextRef="#ctx0" brushRef="#br0" timeOffset="33063.89">9547 7868 9545,'-79'40'-385,"39"-40"257,-19 40 128,-2-20 160,2 20 257,0-1 447,-1 1 97,40 0 64,1 0-224,19-21-224,19 2 223,1-2-95,40 1-225,-21 0-95,22-20-33,18 0-160,-20 0 129,21-20-161,-1 20-64,-20-20-64,20 20-224,-18-19-1089,-41 19-3076</inkml:trace>
  <inkml:trace contextRef="#ctx0" brushRef="#br0" timeOffset="33720.928">1070 7987 13100,'-39'-19'160,"19"-1"96,0 20-320,20 0 128,20 0 225,0 0 351,19 20 1,1-1-129,19 22-31,1-2-65,19 1-96,1 0 33,19 20-161,-19-21-96,20 1-32,-21 0-32,0-21-32,-20 1 0,-19 1-32,0-2-544,-21 1-642,1 0-928,-20-20-1569,0 19-6149</inkml:trace>
  <inkml:trace contextRef="#ctx0" brushRef="#br0" timeOffset="34029.946">1448 8464 12651,'0'41'-448,"0"-41"512,20 0 160,-1 19 1,1-19 63,20 0 96,-1 20 1,21 0-65,20-20-224,-22 20 0,23 0 160,-22-20 449,-19 19 416,19-19 96,-18-19-96,-3-21 0,3 0-416,-1-20-96,-1-18-33,-19 18-128,0 0-95,0 20-321,-20 0-352,0 21-417,0 19-1057,0 0-1921,0 0-6951</inkml:trace>
  <inkml:trace contextRef="#ctx0" brushRef="#br0" timeOffset="61812.534">15344 14069 3939,'-20'19'641,"20"1"-97,0-20 65,-19 0-385,19 0 161,0 0-1,0 0-128,0 0 0,0-20 161,0 20-161,-20 0-128,20 0-160,0 0 32,-20 0 192,20-19 289,0 19 63,-21 0 1,21 0-129,0 0-31,0 0 31,0 0-224,0 0-128,0 0 64,0 0-32,21 0 65,-21 0 63,20 0-32,-20 0 32,20 0 32,-1 0-160,1 0 65,0 0-33,20 0-32,-21 0 32,21 0 0,0 0-96,-1 0-32,1-20 0,-1 20 0,22 0 32,-23 0-64,23 0 64,-22 0 32,1 0-64,19 0 96,1 0-32,-21-20 32,22 20-64,-3 0 65,-17 0 31,18 0 32,-19 0-64,0 0-64,19 0 0,-18 0 0,-3 0 0,23-20 32,-22 20-96,1 0 96,19 0-64,-19-20 0,19 20 0,1 0 0,-21 0 0,22 0 0,-23 20 32,23-20 32,-2 0-32,-19 0 0,19 0 96,-19 0-128,19 0 0,-18 0 0,-3 0 32,23 0-64,-22 0 64,21 0-32,-21 0 32,21 0-32,-1 0 32,-19 0 161,19 0-65,2 20-32,18-20-32,-20 0-96,1 0 128,-1 0-160,2 0 128,18 0-128,-20 0 128,1 0-32,19 0-32,-20 0 0,20-20 32,2 20 32,-2 0 32,0 0-32,0 0-64,2 0 32,-2-20-32,0 20 0,0 0 0,-19 0 32,19 0-32,0-20 32,0 20-32,2 0 32,-2 0 64,-20-20-31,20 20-97,2 0 64,-2 0-64,0 0 32,-20 0-33,21 0-63,-21 0 0,2 0 64,18 0-64,-20 0 64,1 0 0,-1 20 64,0-20-64,1 0 64,-1 0-64,2 0 32,-2 0 0,20 0-96,-19 0 64,-1 0-64,2 0 128,-2 0-32,0 0 64,1 0-128,-1 20 160,20-20-192,-19 0 192,19 0-128,-20 0 64,2 0-64,18 0 64,-20 0-32,21 0 96,-21 0 96,20 20 65,2-20-33,-2 0-32,0 0-32,0-20-128,-18 20-32,-2 0 0,0 0 0,-19-20-64,-20 20-96,19 0-224,-39 0-705,20 0-1474,-20 0-4676</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6:34.161"/>
    </inkml:context>
    <inkml:brush xml:id="br0">
      <inkml:brushProperty name="width" value="0.05292" units="cm"/>
      <inkml:brushProperty name="height" value="0.05292" units="cm"/>
      <inkml:brushProperty name="color" value="#FF0000"/>
    </inkml:brush>
  </inkml:definitions>
  <inkml:trace contextRef="#ctx0" brushRef="#br0">5915 6160 4099,'0'0'1826,"-21"0"-32,21 0 224,0-20-193,0 20-447,0 0-674,21-20-223,-1 20 63,18 0-31,23 0-1,-2 0-95,20 0 31,20-20-63,0 20-33,21 0 0,-1 0 97,0 0-161,1 0-64,-2 0-64,1-20-64,-20 20-96,-18 0-96,-22 0-192,-19-20-321,-21 20-1024,1 0-1987,-20 0-6629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8/27/19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12</a:t>
            </a:fld>
            <a:endParaRPr lang="en-US"/>
          </a:p>
        </p:txBody>
      </p:sp>
    </p:spTree>
    <p:extLst>
      <p:ext uri="{BB962C8B-B14F-4D97-AF65-F5344CB8AC3E}">
        <p14:creationId xmlns:p14="http://schemas.microsoft.com/office/powerpoint/2010/main" val="406731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13</a:t>
            </a:fld>
            <a:endParaRPr lang="en-US"/>
          </a:p>
        </p:txBody>
      </p:sp>
    </p:spTree>
    <p:extLst>
      <p:ext uri="{BB962C8B-B14F-4D97-AF65-F5344CB8AC3E}">
        <p14:creationId xmlns:p14="http://schemas.microsoft.com/office/powerpoint/2010/main" val="133409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14</a:t>
            </a:fld>
            <a:endParaRPr lang="en-US"/>
          </a:p>
        </p:txBody>
      </p:sp>
    </p:spTree>
    <p:extLst>
      <p:ext uri="{BB962C8B-B14F-4D97-AF65-F5344CB8AC3E}">
        <p14:creationId xmlns:p14="http://schemas.microsoft.com/office/powerpoint/2010/main" val="182896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15</a:t>
            </a:fld>
            <a:endParaRPr lang="en-US"/>
          </a:p>
        </p:txBody>
      </p:sp>
    </p:spTree>
    <p:extLst>
      <p:ext uri="{BB962C8B-B14F-4D97-AF65-F5344CB8AC3E}">
        <p14:creationId xmlns:p14="http://schemas.microsoft.com/office/powerpoint/2010/main" val="111022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16</a:t>
            </a:fld>
            <a:endParaRPr lang="en-US"/>
          </a:p>
        </p:txBody>
      </p:sp>
    </p:spTree>
    <p:extLst>
      <p:ext uri="{BB962C8B-B14F-4D97-AF65-F5344CB8AC3E}">
        <p14:creationId xmlns:p14="http://schemas.microsoft.com/office/powerpoint/2010/main" val="57696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17</a:t>
            </a:fld>
            <a:endParaRPr lang="en-US"/>
          </a:p>
        </p:txBody>
      </p:sp>
    </p:spTree>
    <p:extLst>
      <p:ext uri="{BB962C8B-B14F-4D97-AF65-F5344CB8AC3E}">
        <p14:creationId xmlns:p14="http://schemas.microsoft.com/office/powerpoint/2010/main" val="212525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18</a:t>
            </a:fld>
            <a:endParaRPr lang="en-US"/>
          </a:p>
        </p:txBody>
      </p:sp>
    </p:spTree>
    <p:extLst>
      <p:ext uri="{BB962C8B-B14F-4D97-AF65-F5344CB8AC3E}">
        <p14:creationId xmlns:p14="http://schemas.microsoft.com/office/powerpoint/2010/main" val="282950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从编程的角度来看，机器学习是一种能自动生成程序的特殊程序。</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21</a:t>
            </a:fld>
            <a:endParaRPr lang="en-US"/>
          </a:p>
        </p:txBody>
      </p:sp>
    </p:spTree>
    <p:extLst>
      <p:ext uri="{BB962C8B-B14F-4D97-AF65-F5344CB8AC3E}">
        <p14:creationId xmlns:p14="http://schemas.microsoft.com/office/powerpoint/2010/main" val="474235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24</a:t>
            </a:fld>
            <a:endParaRPr lang="en-US"/>
          </a:p>
        </p:txBody>
      </p:sp>
    </p:spTree>
    <p:extLst>
      <p:ext uri="{BB962C8B-B14F-4D97-AF65-F5344CB8AC3E}">
        <p14:creationId xmlns:p14="http://schemas.microsoft.com/office/powerpoint/2010/main" val="3369673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从模型之间的联系和区别出发，分析各个模型的优缺点，深入理解模型的假设和适用范围，而不仅仅停留在会使用开源模型库的</a:t>
            </a:r>
            <a:r>
              <a:rPr lang="en-US" altLang="zh-CN" sz="1200" dirty="0"/>
              <a:t>API</a:t>
            </a:r>
            <a:r>
              <a:rPr lang="zh-CN" altLang="en-US" sz="1200" dirty="0"/>
              <a:t>；</a:t>
            </a:r>
            <a:endParaRPr lang="en-US" altLang="zh-CN" sz="1200" dirty="0"/>
          </a:p>
          <a:p>
            <a:r>
              <a:rPr lang="zh-CN" altLang="en-US" sz="1200" dirty="0"/>
              <a:t>通过实例和代码展示，具有初步的模型算法实践能力；</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29</a:t>
            </a:fld>
            <a:endParaRPr lang="en-US"/>
          </a:p>
        </p:txBody>
      </p:sp>
    </p:spTree>
    <p:extLst>
      <p:ext uri="{BB962C8B-B14F-4D97-AF65-F5344CB8AC3E}">
        <p14:creationId xmlns:p14="http://schemas.microsoft.com/office/powerpoint/2010/main" val="1664400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4</a:t>
            </a:fld>
            <a:endParaRPr lang="en-US"/>
          </a:p>
        </p:txBody>
      </p:sp>
    </p:spTree>
    <p:extLst>
      <p:ext uri="{BB962C8B-B14F-4D97-AF65-F5344CB8AC3E}">
        <p14:creationId xmlns:p14="http://schemas.microsoft.com/office/powerpoint/2010/main" val="23039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30</a:t>
            </a:fld>
            <a:endParaRPr lang="en-US"/>
          </a:p>
        </p:txBody>
      </p:sp>
    </p:spTree>
    <p:extLst>
      <p:ext uri="{BB962C8B-B14F-4D97-AF65-F5344CB8AC3E}">
        <p14:creationId xmlns:p14="http://schemas.microsoft.com/office/powerpoint/2010/main" val="3371501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EF69363-EF2D-4215-8F35-DDC6AC7B5087}" type="slidenum">
              <a:rPr lang="en-US" smtClean="0">
                <a:latin typeface="Arial" pitchFamily="34" charset="0"/>
              </a:rPr>
              <a:pPr/>
              <a:t>33</a:t>
            </a:fld>
            <a:endParaRPr lang="en-US">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34</a:t>
            </a:fld>
            <a:endParaRPr lang="en-US"/>
          </a:p>
        </p:txBody>
      </p:sp>
    </p:spTree>
    <p:extLst>
      <p:ext uri="{BB962C8B-B14F-4D97-AF65-F5344CB8AC3E}">
        <p14:creationId xmlns:p14="http://schemas.microsoft.com/office/powerpoint/2010/main" val="308677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b="0" i="0" u="none" strike="noStrike" baseline="0" dirty="0">
                <a:latin typeface="IPAGothic"/>
              </a:rPr>
              <a:t>在下一个</a:t>
            </a:r>
            <a:r>
              <a:rPr lang="zh-CN" altLang="en-US" sz="1200" b="0" i="0" u="none" strike="noStrike" baseline="0" dirty="0">
                <a:latin typeface="TW-Kai-98_1"/>
              </a:rPr>
              <a:t>视频</a:t>
            </a:r>
            <a:r>
              <a:rPr lang="zh-CN" altLang="en-US" sz="1200" b="0" i="0" u="none" strike="noStrike" baseline="0" dirty="0">
                <a:latin typeface="IPAGothic"/>
              </a:rPr>
              <a:t>里，我会定</a:t>
            </a:r>
            <a:r>
              <a:rPr lang="zh-CN" altLang="en-US" sz="1200" b="0" i="0" u="none" strike="noStrike" baseline="0" dirty="0">
                <a:latin typeface="TW-Kai-98_1"/>
              </a:rPr>
              <a:t>义</a:t>
            </a:r>
            <a:r>
              <a:rPr lang="zh-CN" altLang="en-US" sz="1200" b="0" i="0" u="none" strike="noStrike" baseline="0" dirty="0">
                <a:latin typeface="IPAGothic"/>
              </a:rPr>
              <a:t>什么是</a:t>
            </a:r>
            <a:r>
              <a:rPr lang="zh-CN" altLang="en-US" sz="1200" b="0" i="0" u="none" strike="noStrike" baseline="0" dirty="0">
                <a:latin typeface="TW-Kai-98_1"/>
              </a:rPr>
              <a:t>监</a:t>
            </a:r>
            <a:r>
              <a:rPr lang="zh-CN" altLang="en-US" sz="1200" b="0" i="0" u="none" strike="noStrike" baseline="0" dirty="0">
                <a:latin typeface="IPAGothic"/>
              </a:rPr>
              <a:t>督 学</a:t>
            </a:r>
            <a:r>
              <a:rPr lang="zh-CN" altLang="en-US" sz="1200" b="0" i="0" u="none" strike="noStrike" baseline="0" dirty="0">
                <a:latin typeface="TW-Kai-98_1"/>
              </a:rPr>
              <a:t>习</a:t>
            </a:r>
            <a:r>
              <a:rPr lang="zh-CN" altLang="en-US" sz="1200" b="0" i="0" u="none" strike="noStrike" baseline="0" dirty="0">
                <a:latin typeface="IPAGothic"/>
              </a:rPr>
              <a:t>，什么是无</a:t>
            </a:r>
            <a:r>
              <a:rPr lang="zh-CN" altLang="en-US" sz="1200" b="0" i="0" u="none" strike="noStrike" baseline="0" dirty="0">
                <a:latin typeface="TW-Kai-98_1"/>
              </a:rPr>
              <a:t>监</a:t>
            </a:r>
            <a:r>
              <a:rPr lang="zh-CN" altLang="en-US" sz="1200" b="0" i="0" u="none" strike="noStrike" baseline="0" dirty="0">
                <a:latin typeface="IPAGothic"/>
              </a:rPr>
              <a:t>督学</a:t>
            </a:r>
            <a:r>
              <a:rPr lang="zh-CN" altLang="en-US" sz="1200" b="0" i="0" u="none" strike="noStrike" baseline="0" dirty="0">
                <a:latin typeface="TW-Kai-98_1"/>
              </a:rPr>
              <a:t>习</a:t>
            </a:r>
            <a:r>
              <a:rPr lang="zh-CN" altLang="en-US" sz="1200" b="0" i="0" u="none" strike="noStrike" baseline="0" dirty="0">
                <a:latin typeface="IPAGothic"/>
              </a:rPr>
              <a:t>。此外，探</a:t>
            </a:r>
            <a:r>
              <a:rPr lang="zh-CN" altLang="en-US" sz="1200" b="0" i="0" u="none" strike="noStrike" baseline="0" dirty="0">
                <a:latin typeface="TW-Kai-98_1"/>
              </a:rPr>
              <a:t>讨</a:t>
            </a:r>
            <a:r>
              <a:rPr lang="zh-CN" altLang="en-US" sz="1200" b="0" i="0" u="none" strike="noStrike" baseline="0" dirty="0">
                <a:latin typeface="IPAGothic"/>
              </a:rPr>
              <a:t>何</a:t>
            </a:r>
            <a:r>
              <a:rPr lang="zh-CN" altLang="en-US" sz="1200" b="0" i="0" u="none" strike="noStrike" baseline="0" dirty="0">
                <a:latin typeface="TW-Kai-98_1"/>
              </a:rPr>
              <a:t>时</a:t>
            </a:r>
            <a:r>
              <a:rPr lang="zh-CN" altLang="en-US" sz="1200" b="0" i="0" u="none" strike="noStrike" baseline="0" dirty="0">
                <a:latin typeface="IPAGothic"/>
              </a:rPr>
              <a:t>使用二者</a:t>
            </a:r>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35</a:t>
            </a:fld>
            <a:endParaRPr lang="en-US"/>
          </a:p>
        </p:txBody>
      </p:sp>
    </p:spTree>
    <p:extLst>
      <p:ext uri="{BB962C8B-B14F-4D97-AF65-F5344CB8AC3E}">
        <p14:creationId xmlns:p14="http://schemas.microsoft.com/office/powerpoint/2010/main" val="4213328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44</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48</a:t>
            </a:fld>
            <a:endParaRPr lang="en-US">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r>
              <a:rPr lang="zh-CN" altLang="en-US" dirty="0">
                <a:latin typeface="Arial" pitchFamily="34" charset="0"/>
              </a:rPr>
              <a:t>聚类算法的实际应用</a:t>
            </a:r>
            <a:endParaRPr lang="en-US" dirty="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49</a:t>
            </a:fld>
            <a:endParaRPr lang="en-US">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50</a:t>
            </a:fld>
            <a:endParaRPr lang="en-US">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a:t>
            </a:r>
            <a:r>
              <a:rPr lang="en-US" altLang="zh-CN" sz="1200" b="0" i="0" kern="1200" dirty="0" err="1">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Machine learning</a:t>
            </a:r>
            <a:r>
              <a:rPr lang="zh-CN" altLang="en-US" sz="1200" b="0" i="0" kern="1200" dirty="0">
                <a:solidFill>
                  <a:schemeClr val="tx1"/>
                </a:solidFill>
                <a:effectLst/>
                <a:latin typeface="+mn-lt"/>
                <a:ea typeface="+mn-ea"/>
                <a:cs typeface="+mn-cs"/>
              </a:rPr>
              <a:t>（机器学习）这个词就整天出现在我们的眼前</a:t>
            </a:r>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5</a:t>
            </a:fld>
            <a:endParaRPr lang="en-US"/>
          </a:p>
        </p:txBody>
      </p:sp>
    </p:spTree>
    <p:extLst>
      <p:ext uri="{BB962C8B-B14F-4D97-AF65-F5344CB8AC3E}">
        <p14:creationId xmlns:p14="http://schemas.microsoft.com/office/powerpoint/2010/main" val="2798318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51</a:t>
            </a:fld>
            <a:endParaRPr lang="en-US">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itchFamily="34" charset="0"/>
              </a:rPr>
              <a:pPr/>
              <a:t>54</a:t>
            </a:fld>
            <a:endParaRPr lang="en-US">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lnSpc>
                <a:spcPct val="80000"/>
              </a:lnSpc>
            </a:pPr>
            <a:r>
              <a:rPr lang="en-US" sz="800" dirty="0">
                <a:latin typeface="Arial" pitchFamily="34" charset="0"/>
              </a:rPr>
              <a:t>Astronomical data analysis image obtained from NASA website.</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http://www.nasa.gov/multimedia/imagegallery/image_feature_874.html</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dirty="0">
                <a:latin typeface="Arial" pitchFamily="34" charset="0"/>
              </a:rPr>
            </a:br>
            <a:br>
              <a:rPr lang="en-US" sz="800" dirty="0">
                <a:latin typeface="Arial" pitchFamily="34" charset="0"/>
              </a:rPr>
            </a:br>
            <a:r>
              <a:rPr lang="en-US" sz="800" dirty="0">
                <a:latin typeface="Arial"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dirty="0">
                <a:latin typeface="Arial" pitchFamily="34" charset="0"/>
              </a:rPr>
            </a:br>
            <a:br>
              <a:rPr lang="en-US" sz="800" dirty="0">
                <a:latin typeface="Arial" pitchFamily="34" charset="0"/>
              </a:rPr>
            </a:br>
            <a:r>
              <a:rPr lang="en-US" sz="800" dirty="0">
                <a:latin typeface="Arial"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dirty="0">
                <a:latin typeface="Arial" pitchFamily="34" charset="0"/>
              </a:rPr>
            </a:br>
            <a:br>
              <a:rPr lang="en-US" sz="800" dirty="0">
                <a:latin typeface="Arial" pitchFamily="34" charset="0"/>
              </a:rPr>
            </a:br>
            <a:r>
              <a:rPr lang="en-US" sz="800" i="1" dirty="0">
                <a:latin typeface="Arial" pitchFamily="34" charset="0"/>
              </a:rPr>
              <a:t>Image credit: NASA/JPL-Caltech/E. Churchwell (Univ. of Wisconsin, Madison)</a:t>
            </a:r>
            <a:r>
              <a:rPr lang="en-US" sz="800" dirty="0">
                <a:latin typeface="Arial" pitchFamily="34" charset="0"/>
              </a:rPr>
              <a:t> </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From NASA use guidelines:</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http://www.nasa.gov/multimedia/guidelines/index.html</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 Using NASA Imagery and Linking to NASA Web Sites</a:t>
            </a:r>
            <a:br>
              <a:rPr lang="en-US" sz="800" dirty="0">
                <a:latin typeface="Arial" pitchFamily="34" charset="0"/>
              </a:rPr>
            </a:br>
            <a:br>
              <a:rPr lang="en-US" sz="800" dirty="0">
                <a:latin typeface="Arial" pitchFamily="34" charset="0"/>
              </a:rPr>
            </a:br>
            <a:r>
              <a:rPr lang="en-US" sz="800" dirty="0">
                <a:latin typeface="Arial" pitchFamily="34" charset="0"/>
              </a:rPr>
              <a:t>10.13.05 </a:t>
            </a:r>
            <a:br>
              <a:rPr lang="en-US" sz="800" dirty="0">
                <a:latin typeface="Arial" pitchFamily="34" charset="0"/>
              </a:rPr>
            </a:br>
            <a:br>
              <a:rPr lang="en-US" sz="800" dirty="0">
                <a:latin typeface="Arial" pitchFamily="34" charset="0"/>
              </a:rPr>
            </a:br>
            <a:r>
              <a:rPr lang="en-US" sz="800" b="1" dirty="0">
                <a:latin typeface="Arial" pitchFamily="34" charset="0"/>
              </a:rPr>
              <a:t>Still Images, Audio Files and Video</a:t>
            </a:r>
            <a:r>
              <a:rPr lang="en-US" sz="800" dirty="0">
                <a:latin typeface="Arial" pitchFamily="34" charset="0"/>
              </a:rPr>
              <a:t> </a:t>
            </a:r>
          </a:p>
          <a:p>
            <a:pPr eaLnBrk="1" hangingPunct="1">
              <a:lnSpc>
                <a:spcPct val="80000"/>
              </a:lnSpc>
            </a:pPr>
            <a:r>
              <a:rPr lang="en-US" sz="800" dirty="0">
                <a:latin typeface="Arial"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sz="800" dirty="0">
                <a:latin typeface="Arial"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sz="800" dirty="0">
              <a:latin typeface="Arial" pitchFamily="34" charset="0"/>
            </a:endParaRPr>
          </a:p>
          <a:p>
            <a:pPr eaLnBrk="1" hangingPunct="1">
              <a:lnSpc>
                <a:spcPct val="80000"/>
              </a:lnSpc>
            </a:pPr>
            <a:r>
              <a:rPr lang="en-US" sz="800" dirty="0">
                <a:latin typeface="Arial" pitchFamily="34" charset="0"/>
              </a:rPr>
              <a:t>Photo Department </a:t>
            </a:r>
            <a:br>
              <a:rPr lang="en-US" sz="800" dirty="0">
                <a:latin typeface="Arial" pitchFamily="34" charset="0"/>
              </a:rPr>
            </a:br>
            <a:r>
              <a:rPr lang="en-US" sz="800" dirty="0">
                <a:latin typeface="Arial" pitchFamily="34" charset="0"/>
              </a:rPr>
              <a:t>NASA Headquarters</a:t>
            </a:r>
            <a:br>
              <a:rPr lang="en-US" sz="800" dirty="0">
                <a:latin typeface="Arial" pitchFamily="34" charset="0"/>
              </a:rPr>
            </a:br>
            <a:r>
              <a:rPr lang="en-US" sz="800" dirty="0">
                <a:latin typeface="Arial" pitchFamily="34" charset="0"/>
              </a:rPr>
              <a:t>300 E St. SW</a:t>
            </a:r>
            <a:br>
              <a:rPr lang="en-US" sz="800" dirty="0">
                <a:latin typeface="Arial" pitchFamily="34" charset="0"/>
              </a:rPr>
            </a:br>
            <a:r>
              <a:rPr lang="en-US" sz="800" dirty="0">
                <a:latin typeface="Arial" pitchFamily="34" charset="0"/>
              </a:rPr>
              <a:t>Washington, DC 20546</a:t>
            </a:r>
            <a:br>
              <a:rPr lang="en-US" sz="800" dirty="0">
                <a:latin typeface="Arial" pitchFamily="34" charset="0"/>
              </a:rPr>
            </a:br>
            <a:r>
              <a:rPr lang="en-US" sz="800" dirty="0">
                <a:latin typeface="Arial" pitchFamily="34" charset="0"/>
              </a:rPr>
              <a:t>Tel: (202)358-1900</a:t>
            </a:r>
            <a:br>
              <a:rPr lang="en-US" sz="800" dirty="0">
                <a:latin typeface="Arial" pitchFamily="34" charset="0"/>
              </a:rPr>
            </a:br>
            <a:r>
              <a:rPr lang="en-US" sz="800" dirty="0">
                <a:latin typeface="Arial" pitchFamily="34" charset="0"/>
              </a:rPr>
              <a:t>Fax: (202)358-4333</a:t>
            </a:r>
            <a:br>
              <a:rPr lang="en-US" sz="800" dirty="0">
                <a:latin typeface="Arial" pitchFamily="34" charset="0"/>
              </a:rPr>
            </a:br>
            <a:endParaRPr lang="en-US" sz="800" dirty="0">
              <a:latin typeface="Arial" pitchFamily="34" charset="0"/>
            </a:endParaRPr>
          </a:p>
          <a:p>
            <a:pPr eaLnBrk="1" hangingPunct="1">
              <a:lnSpc>
                <a:spcPct val="80000"/>
              </a:lnSpc>
            </a:pPr>
            <a:r>
              <a:rPr lang="en-US" sz="800" b="1" dirty="0">
                <a:latin typeface="Arial" pitchFamily="34" charset="0"/>
              </a:rPr>
              <a:t>Linking to NASA Web Sites</a:t>
            </a:r>
            <a:endParaRPr lang="en-US" sz="800" dirty="0">
              <a:latin typeface="Arial" pitchFamily="34" charset="0"/>
            </a:endParaRPr>
          </a:p>
          <a:p>
            <a:pPr eaLnBrk="1" hangingPunct="1">
              <a:lnSpc>
                <a:spcPct val="80000"/>
              </a:lnSpc>
            </a:pPr>
            <a:r>
              <a:rPr lang="en-US" sz="800" dirty="0">
                <a:latin typeface="Arial"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sz="800" dirty="0">
                <a:latin typeface="Arial"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sz="800" b="1" dirty="0">
                <a:latin typeface="Arial" pitchFamily="34" charset="0"/>
              </a:rPr>
              <a:t>Restrictions </a:t>
            </a:r>
            <a:endParaRPr lang="en-US" sz="800" dirty="0">
              <a:latin typeface="Arial" pitchFamily="34" charset="0"/>
            </a:endParaRPr>
          </a:p>
          <a:p>
            <a:pPr eaLnBrk="1" hangingPunct="1">
              <a:lnSpc>
                <a:spcPct val="80000"/>
              </a:lnSpc>
            </a:pPr>
            <a:r>
              <a:rPr lang="en-US" sz="800" dirty="0">
                <a:latin typeface="Arial" pitchFamily="34" charset="0"/>
              </a:rPr>
              <a:t>Please be advised that:</a:t>
            </a:r>
          </a:p>
          <a:p>
            <a:pPr eaLnBrk="1" hangingPunct="1">
              <a:lnSpc>
                <a:spcPct val="80000"/>
              </a:lnSpc>
            </a:pPr>
            <a:r>
              <a:rPr lang="en-US" sz="800" dirty="0">
                <a:latin typeface="Arial" pitchFamily="34" charset="0"/>
              </a:rPr>
              <a:t>1) NASA </a:t>
            </a:r>
            <a:r>
              <a:rPr lang="en-US" sz="800" b="1" dirty="0">
                <a:latin typeface="Arial" pitchFamily="34" charset="0"/>
              </a:rPr>
              <a:t>does not</a:t>
            </a:r>
            <a:r>
              <a:rPr lang="en-US" sz="800" dirty="0">
                <a:latin typeface="Arial" pitchFamily="34" charset="0"/>
              </a:rPr>
              <a:t> endorse or sponsor any commercial product, service, or activity.</a:t>
            </a:r>
          </a:p>
          <a:p>
            <a:pPr eaLnBrk="1" hangingPunct="1">
              <a:lnSpc>
                <a:spcPct val="80000"/>
              </a:lnSpc>
            </a:pPr>
            <a:r>
              <a:rPr lang="en-US" sz="800" dirty="0">
                <a:latin typeface="Arial"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sz="800" dirty="0">
                <a:latin typeface="Arial"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sz="800" dirty="0">
                <a:latin typeface="Arial" pitchFamily="34" charset="0"/>
              </a:rPr>
              <a:t>4) NASA </a:t>
            </a:r>
            <a:r>
              <a:rPr lang="en-US" sz="800" b="1" dirty="0">
                <a:latin typeface="Arial" pitchFamily="34" charset="0"/>
              </a:rPr>
              <a:t>does</a:t>
            </a:r>
            <a:r>
              <a:rPr lang="en-US" sz="800" dirty="0">
                <a:latin typeface="Arial"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sz="800" dirty="0">
                <a:latin typeface="Arial" pitchFamily="34" charset="0"/>
              </a:rPr>
              <a:t>5) No approval for use is authorized by NASA when the use can be construed as an endorsement by NASA of a product, service or activity.</a:t>
            </a:r>
          </a:p>
          <a:p>
            <a:pPr eaLnBrk="1" hangingPunct="1">
              <a:lnSpc>
                <a:spcPct val="80000"/>
              </a:lnSpc>
            </a:pPr>
            <a:r>
              <a:rPr lang="en-US" sz="800" dirty="0">
                <a:latin typeface="Arial"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dirty="0">
                <a:latin typeface="Arial" pitchFamily="34" charset="0"/>
              </a:rPr>
            </a:br>
            <a:endParaRPr lang="en-US" sz="800" dirty="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1B423B0-4233-4174-B1BD-5908CFC35404}" type="slidenum">
              <a:rPr lang="en-US" smtClean="0">
                <a:latin typeface="Arial" pitchFamily="34" charset="0"/>
              </a:rPr>
              <a:pPr/>
              <a:t>55</a:t>
            </a:fld>
            <a:endParaRPr lang="en-US">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DC41A283-C50F-49E0-9444-61C3338A786C}" type="slidenum">
              <a:rPr lang="en-US" smtClean="0">
                <a:latin typeface="Arial" pitchFamily="34" charset="0"/>
              </a:rPr>
              <a:pPr/>
              <a:t>56</a:t>
            </a:fld>
            <a:endParaRPr lang="en-US">
              <a:latin typeface="Arial"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BB84749-07F4-45E0-965A-AE55B24255F4}" type="slidenum">
              <a:rPr lang="en-US" smtClean="0">
                <a:latin typeface="Arial" pitchFamily="34" charset="0"/>
              </a:rPr>
              <a:pPr/>
              <a:t>57</a:t>
            </a:fld>
            <a:endParaRPr lang="en-US">
              <a:latin typeface="Arial"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我们还没有造出挣扎于生存危机的自主机器人，但是我们距离人们所谓的「</a:t>
            </a:r>
            <a:r>
              <a:rPr lang="zh-CN" altLang="en-US" sz="1200" b="1" dirty="0"/>
              <a:t>人工智能</a:t>
            </a:r>
            <a:r>
              <a:rPr lang="zh-CN" altLang="en-US" sz="1200" dirty="0"/>
              <a:t>」确实越来越近了。</a:t>
            </a:r>
            <a:r>
              <a:rPr lang="zh-CN" altLang="en-US" sz="1200" b="1" dirty="0"/>
              <a:t>机器学习是人工智能的一个分支，它的算法能够从数据和信息中进行自主学习</a:t>
            </a:r>
            <a:r>
              <a:rPr lang="zh-CN" altLang="en-US" sz="1200" dirty="0"/>
              <a:t>。在机器学习中，计算机不需要被精确地编程，却可以不断改进自身的算法。</a:t>
            </a:r>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6</a:t>
            </a:fld>
            <a:endParaRPr lang="en-US"/>
          </a:p>
        </p:txBody>
      </p:sp>
    </p:spTree>
    <p:extLst>
      <p:ext uri="{BB962C8B-B14F-4D97-AF65-F5344CB8AC3E}">
        <p14:creationId xmlns:p14="http://schemas.microsoft.com/office/powerpoint/2010/main" val="219671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为什么机器学习如此受欢迎呢？原因是，机器学习不只是用于人工智能领域。 我们创</a:t>
            </a:r>
          </a:p>
          <a:p>
            <a:r>
              <a:rPr lang="zh-CN" altLang="en-US" sz="1200" b="0" i="0" u="none" strike="noStrike" kern="1200" baseline="0" dirty="0">
                <a:solidFill>
                  <a:schemeClr val="tx1"/>
                </a:solidFill>
                <a:latin typeface="+mn-lt"/>
                <a:ea typeface="+mn-ea"/>
                <a:cs typeface="+mn-cs"/>
              </a:rPr>
              <a:t>造智能的机器，有很多基础的知识。比如，我们可以让机器找到 </a:t>
            </a:r>
            <a:r>
              <a:rPr lang="en-US" altLang="zh-CN" sz="1200" b="0" i="0" u="none" strike="noStrike" kern="1200" baseline="0" dirty="0">
                <a:solidFill>
                  <a:schemeClr val="tx1"/>
                </a:solidFill>
                <a:latin typeface="+mn-lt"/>
                <a:ea typeface="+mn-ea"/>
                <a:cs typeface="+mn-cs"/>
              </a:rPr>
              <a:t>A </a:t>
            </a:r>
            <a:r>
              <a:rPr lang="zh-CN" altLang="en-US" sz="1200" b="0" i="0" u="none" strike="noStrike" kern="1200" baseline="0" dirty="0">
                <a:solidFill>
                  <a:schemeClr val="tx1"/>
                </a:solidFill>
                <a:latin typeface="+mn-lt"/>
                <a:ea typeface="+mn-ea"/>
                <a:cs typeface="+mn-cs"/>
              </a:rPr>
              <a:t>与 </a:t>
            </a:r>
            <a:r>
              <a:rPr lang="en-US" altLang="zh-CN" sz="1200" b="0" i="0" u="none" strike="noStrike" kern="1200" baseline="0" dirty="0">
                <a:solidFill>
                  <a:schemeClr val="tx1"/>
                </a:solidFill>
                <a:latin typeface="+mn-lt"/>
                <a:ea typeface="+mn-ea"/>
                <a:cs typeface="+mn-cs"/>
              </a:rPr>
              <a:t>B </a:t>
            </a:r>
            <a:r>
              <a:rPr lang="zh-CN" altLang="en-US" sz="1200" b="0" i="0" u="none" strike="noStrike" kern="1200" baseline="0" dirty="0">
                <a:solidFill>
                  <a:schemeClr val="tx1"/>
                </a:solidFill>
                <a:latin typeface="+mn-lt"/>
                <a:ea typeface="+mn-ea"/>
                <a:cs typeface="+mn-cs"/>
              </a:rPr>
              <a:t>之间的最短 路径，但</a:t>
            </a:r>
          </a:p>
          <a:p>
            <a:r>
              <a:rPr lang="zh-CN" altLang="en-US" sz="1200" b="0" i="0" u="none" strike="noStrike" kern="1200" baseline="0" dirty="0">
                <a:solidFill>
                  <a:schemeClr val="tx1"/>
                </a:solidFill>
                <a:latin typeface="+mn-lt"/>
                <a:ea typeface="+mn-ea"/>
                <a:cs typeface="+mn-cs"/>
              </a:rPr>
              <a:t>我们仍然不知道怎么让机器做更有趣的事情，如 </a:t>
            </a:r>
            <a:r>
              <a:rPr lang="en-US" altLang="zh-CN" sz="1200" b="0" i="0" u="none" strike="noStrike" kern="1200" baseline="0" dirty="0">
                <a:solidFill>
                  <a:schemeClr val="tx1"/>
                </a:solidFill>
                <a:latin typeface="+mn-lt"/>
                <a:ea typeface="+mn-ea"/>
                <a:cs typeface="+mn-cs"/>
              </a:rPr>
              <a:t>web </a:t>
            </a:r>
            <a:r>
              <a:rPr lang="zh-CN" altLang="en-US" sz="1200" b="0" i="0" u="none" strike="noStrike" kern="1200" baseline="0" dirty="0">
                <a:solidFill>
                  <a:schemeClr val="tx1"/>
                </a:solidFill>
                <a:latin typeface="+mn-lt"/>
                <a:ea typeface="+mn-ea"/>
                <a:cs typeface="+mn-cs"/>
              </a:rPr>
              <a:t>搜索、照片标记、反垃圾邮 件。我们发</a:t>
            </a:r>
          </a:p>
          <a:p>
            <a:r>
              <a:rPr lang="zh-CN" altLang="en-US" sz="1200" b="0" i="0" u="none" strike="noStrike" kern="1200" baseline="0" dirty="0">
                <a:solidFill>
                  <a:schemeClr val="tx1"/>
                </a:solidFill>
                <a:latin typeface="+mn-lt"/>
                <a:ea typeface="+mn-ea"/>
                <a:cs typeface="+mn-cs"/>
              </a:rPr>
              <a:t>现，唯一方法是让机器自己学习怎么来解决问题。所以，机器学习已经成为计算 机的一个能</a:t>
            </a:r>
          </a:p>
          <a:p>
            <a:r>
              <a:rPr lang="zh-CN" altLang="en-US" sz="1200" b="0" i="0" u="none" strike="noStrike" kern="1200" baseline="0" dirty="0">
                <a:solidFill>
                  <a:schemeClr val="tx1"/>
                </a:solidFill>
                <a:latin typeface="+mn-lt"/>
                <a:ea typeface="+mn-ea"/>
                <a:cs typeface="+mn-cs"/>
              </a:rPr>
              <a:t>力。</a:t>
            </a:r>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7</a:t>
            </a:fld>
            <a:endParaRPr lang="en-US"/>
          </a:p>
        </p:txBody>
      </p:sp>
    </p:spTree>
    <p:extLst>
      <p:ext uri="{BB962C8B-B14F-4D97-AF65-F5344CB8AC3E}">
        <p14:creationId xmlns:p14="http://schemas.microsoft.com/office/powerpoint/2010/main" val="391453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随着网络和自动化技术的增长，</a:t>
            </a:r>
            <a:r>
              <a:rPr lang="zh-CN" altLang="en-US" sz="1200" b="0" i="0" u="none" strike="noStrike" kern="1200" baseline="0" dirty="0">
                <a:solidFill>
                  <a:schemeClr val="tx1"/>
                </a:solidFill>
                <a:latin typeface="+mn-lt"/>
                <a:ea typeface="+mn-ea"/>
                <a:cs typeface="+mn-cs"/>
              </a:rPr>
              <a:t>我们有史上最大的数据集比如说，大量的硅谷公 司正</a:t>
            </a:r>
          </a:p>
          <a:p>
            <a:r>
              <a:rPr lang="zh-CN" altLang="en-US" sz="1200" b="0" i="0" u="none" strike="noStrike" kern="1200" baseline="0" dirty="0">
                <a:solidFill>
                  <a:schemeClr val="tx1"/>
                </a:solidFill>
                <a:latin typeface="+mn-lt"/>
                <a:ea typeface="+mn-ea"/>
                <a:cs typeface="+mn-cs"/>
              </a:rPr>
              <a:t>在收集 </a:t>
            </a:r>
            <a:r>
              <a:rPr lang="en-US" altLang="zh-CN" sz="1200" b="0" i="0" u="none" strike="noStrike" kern="1200" baseline="0" dirty="0">
                <a:solidFill>
                  <a:schemeClr val="tx1"/>
                </a:solidFill>
                <a:latin typeface="+mn-lt"/>
                <a:ea typeface="+mn-ea"/>
                <a:cs typeface="+mn-cs"/>
              </a:rPr>
              <a:t>web </a:t>
            </a:r>
            <a:r>
              <a:rPr lang="zh-CN" altLang="en-US" sz="1200" b="0" i="0" u="none" strike="noStrike" kern="1200" baseline="0" dirty="0">
                <a:solidFill>
                  <a:schemeClr val="tx1"/>
                </a:solidFill>
                <a:latin typeface="+mn-lt"/>
                <a:ea typeface="+mn-ea"/>
                <a:cs typeface="+mn-cs"/>
              </a:rPr>
              <a:t>上的单击数据，也称为点击流数据，并尝试使用机器学习算法来分析数据，</a:t>
            </a:r>
          </a:p>
          <a:p>
            <a:r>
              <a:rPr lang="zh-CN" altLang="en-US" sz="1200" b="0" i="0" u="none" strike="noStrike" kern="1200" baseline="0" dirty="0">
                <a:solidFill>
                  <a:schemeClr val="tx1"/>
                </a:solidFill>
                <a:latin typeface="+mn-lt"/>
                <a:ea typeface="+mn-ea"/>
                <a:cs typeface="+mn-cs"/>
              </a:rPr>
              <a:t>更好的了解用户，并为用户提供更好的服务。这在硅谷有巨大的市场。。仔细想一想，他们有百万的用户；但他们没有办法为 百万</a:t>
            </a:r>
          </a:p>
          <a:p>
            <a:r>
              <a:rPr lang="zh-CN" altLang="en-US" sz="1200" b="0" i="0" u="none" strike="noStrike" kern="1200" baseline="0" dirty="0">
                <a:solidFill>
                  <a:schemeClr val="tx1"/>
                </a:solidFill>
                <a:latin typeface="+mn-lt"/>
                <a:ea typeface="+mn-ea"/>
                <a:cs typeface="+mn-cs"/>
              </a:rPr>
              <a:t>用户，编写百万个不同程序。软件能给这些自定制的建议的唯一方法是通过学习你的行 为，</a:t>
            </a:r>
          </a:p>
          <a:p>
            <a:r>
              <a:rPr lang="zh-CN" altLang="en-US" sz="1200" b="0" i="0" u="none" strike="noStrike" kern="1200" baseline="0" dirty="0">
                <a:solidFill>
                  <a:schemeClr val="tx1"/>
                </a:solidFill>
                <a:latin typeface="+mn-lt"/>
                <a:ea typeface="+mn-ea"/>
                <a:cs typeface="+mn-cs"/>
              </a:rPr>
              <a:t>来为你定制服务。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8</a:t>
            </a:fld>
            <a:endParaRPr lang="en-US"/>
          </a:p>
        </p:txBody>
      </p:sp>
    </p:spTree>
    <p:extLst>
      <p:ext uri="{BB962C8B-B14F-4D97-AF65-F5344CB8AC3E}">
        <p14:creationId xmlns:p14="http://schemas.microsoft.com/office/powerpoint/2010/main" val="311608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9</a:t>
            </a:fld>
            <a:endParaRPr lang="en-US"/>
          </a:p>
        </p:txBody>
      </p:sp>
    </p:spTree>
    <p:extLst>
      <p:ext uri="{BB962C8B-B14F-4D97-AF65-F5344CB8AC3E}">
        <p14:creationId xmlns:p14="http://schemas.microsoft.com/office/powerpoint/2010/main" val="150577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10</a:t>
            </a:fld>
            <a:endParaRPr lang="en-US"/>
          </a:p>
        </p:txBody>
      </p:sp>
    </p:spTree>
    <p:extLst>
      <p:ext uri="{BB962C8B-B14F-4D97-AF65-F5344CB8AC3E}">
        <p14:creationId xmlns:p14="http://schemas.microsoft.com/office/powerpoint/2010/main" val="385246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11</a:t>
            </a:fld>
            <a:endParaRPr lang="en-US"/>
          </a:p>
        </p:txBody>
      </p:sp>
    </p:spTree>
    <p:extLst>
      <p:ext uri="{BB962C8B-B14F-4D97-AF65-F5344CB8AC3E}">
        <p14:creationId xmlns:p14="http://schemas.microsoft.com/office/powerpoint/2010/main" val="302522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786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689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135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85137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5106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932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40022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2014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47402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23203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3516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03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19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3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8/27/19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8495978" y="4942417"/>
            <a:ext cx="707245" cy="230832"/>
          </a:xfrm>
          <a:prstGeom prst="rect">
            <a:avLst/>
          </a:prstGeom>
          <a:noFill/>
        </p:spPr>
        <p:txBody>
          <a:bodyPr wrap="none" rtlCol="0">
            <a:spAutoFit/>
          </a:bodyPr>
          <a:lstStyle/>
          <a:p>
            <a:r>
              <a:rPr lang="en-US" sz="9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8/27/19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 </a:t>
            </a:r>
          </a:p>
          <a:p>
            <a:r>
              <a:rPr lang="en-US" sz="1400" dirty="0">
                <a:solidFill>
                  <a:prstClr val="black"/>
                </a:solidFill>
              </a:rPr>
              <a:t>buttons is:</a:t>
            </a:r>
          </a:p>
          <a:p>
            <a:r>
              <a:rPr lang="en-US" sz="1400" dirty="0">
                <a:solidFill>
                  <a:prstClr val="black"/>
                </a:solidFill>
              </a:rPr>
              <a:t>13</a:t>
            </a:r>
          </a:p>
          <a:p>
            <a:r>
              <a:rPr lang="en-US" sz="1400" dirty="0">
                <a:solidFill>
                  <a:prstClr val="black"/>
                </a:solidFill>
              </a:rPr>
              <a:t>24</a:t>
            </a:r>
          </a:p>
        </p:txBody>
      </p:sp>
      <p:pic>
        <p:nvPicPr>
          <p:cNvPr id="10"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9319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2461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25603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1874520"/>
            <a:ext cx="259492"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0875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7/06/relationships/model3d" Target="../media/model3d1.glb"/><Relationship Id="rId1" Type="http://schemas.openxmlformats.org/officeDocument/2006/relationships/slideLayout" Target="../slideLayouts/slideLayout3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chart" Target="../charts/chart4.xml"/><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1.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50.png"/><Relationship Id="rId5" Type="http://schemas.openxmlformats.org/officeDocument/2006/relationships/image" Target="../media/image16.emf"/><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8.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8.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38.xml"/><Relationship Id="rId6" Type="http://schemas.openxmlformats.org/officeDocument/2006/relationships/chart" Target="../charts/chart5.xml"/><Relationship Id="rId11" Type="http://schemas.openxmlformats.org/officeDocument/2006/relationships/customXml" Target="../ink/ink6.xml"/><Relationship Id="rId5" Type="http://schemas.openxmlformats.org/officeDocument/2006/relationships/image" Target="../media/image58.png"/><Relationship Id="rId10" Type="http://schemas.microsoft.com/office/2007/relationships/hdphoto" Target="../media/hdphoto2.wdp"/><Relationship Id="rId4" Type="http://schemas.openxmlformats.org/officeDocument/2006/relationships/image" Target="../media/image57.png"/><Relationship Id="rId9"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8" Type="http://schemas.openxmlformats.org/officeDocument/2006/relationships/audio" Target="file:////C:/Users/ang/cs229a/lectures-slides/ica-audio/speakermusic-separated1.wav" TargetMode="External"/><Relationship Id="rId13" Type="http://schemas.openxmlformats.org/officeDocument/2006/relationships/image" Target="../media/image66.png"/><Relationship Id="rId3" Type="http://schemas.openxmlformats.org/officeDocument/2006/relationships/audio" Target="file:////C:/Users/ang/cs229a/lectures-slides/ica-audio/twospeakers-separated1.wav" TargetMode="External"/><Relationship Id="rId7" Type="http://schemas.openxmlformats.org/officeDocument/2006/relationships/audio" Target="file:////C:/Users/ang/cs229a/lectures-slides/ica-audio/speakermusic-separated2.wav" TargetMode="External"/><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audio" Target="file:////C:/Users/ang/cs229a/lectures-slides/ica-audio/twospeakers-mixed2.wav" TargetMode="External"/><Relationship Id="rId16" Type="http://schemas.openxmlformats.org/officeDocument/2006/relationships/image" Target="../media/image69.png"/><Relationship Id="rId1" Type="http://schemas.openxmlformats.org/officeDocument/2006/relationships/audio" Target="file:////C:/Users/ang/cs229a/lectures-slides/ica-audio/twospeakers-mixed1.wav" TargetMode="External"/><Relationship Id="rId6" Type="http://schemas.openxmlformats.org/officeDocument/2006/relationships/audio" Target="file:////C:/Users/ang/cs229a/lectures-slides/ica-audio/speakermusic-mixed2.wav" TargetMode="External"/><Relationship Id="rId11" Type="http://schemas.openxmlformats.org/officeDocument/2006/relationships/image" Target="../media/image64.png"/><Relationship Id="rId5" Type="http://schemas.openxmlformats.org/officeDocument/2006/relationships/audio" Target="file:////C:/Users/ang/cs229a/lectures-slides/ica-audio/speakermusic-mixed1.wav" TargetMode="External"/><Relationship Id="rId15" Type="http://schemas.openxmlformats.org/officeDocument/2006/relationships/image" Target="../media/image68.png"/><Relationship Id="rId10" Type="http://schemas.openxmlformats.org/officeDocument/2006/relationships/notesSlide" Target="../notesSlides/notesSlide33.xml"/><Relationship Id="rId4" Type="http://schemas.openxmlformats.org/officeDocument/2006/relationships/audio" Target="file:////C:/Users/ang/cs229a/lectures-slides/ica-audio/twospeakers-separated2.wav" TargetMode="External"/><Relationship Id="rId9" Type="http://schemas.openxmlformats.org/officeDocument/2006/relationships/slideLayout" Target="../slideLayouts/slideLayout38.xml"/><Relationship Id="rId1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3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24865" y="3409950"/>
            <a:ext cx="461348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2400" dirty="0">
                <a:solidFill>
                  <a:schemeClr val="tx1">
                    <a:lumMod val="75000"/>
                    <a:lumOff val="25000"/>
                  </a:schemeClr>
                </a:solidFill>
              </a:rPr>
              <a:t>任芮彬</a:t>
            </a:r>
            <a:endParaRPr lang="en-US" altLang="zh-CN" sz="2400" dirty="0">
              <a:solidFill>
                <a:schemeClr val="tx1">
                  <a:lumMod val="75000"/>
                  <a:lumOff val="25000"/>
                </a:schemeClr>
              </a:solidFill>
            </a:endParaRPr>
          </a:p>
          <a:p>
            <a:pPr algn="r"/>
            <a:r>
              <a:rPr lang="en-US" sz="2400" dirty="0">
                <a:solidFill>
                  <a:schemeClr val="tx1">
                    <a:lumMod val="75000"/>
                    <a:lumOff val="25000"/>
                  </a:schemeClr>
                </a:solidFill>
              </a:rPr>
              <a:t>A</a:t>
            </a:r>
            <a:r>
              <a:rPr lang="en-US" altLang="zh-CN" sz="2400" dirty="0">
                <a:solidFill>
                  <a:schemeClr val="tx1">
                    <a:lumMod val="75000"/>
                    <a:lumOff val="25000"/>
                  </a:schemeClr>
                </a:solidFill>
              </a:rPr>
              <a:t>iry_Ren@swjtu.edu.cm</a:t>
            </a:r>
            <a:endParaRPr lang="en-US" sz="24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4" name="标题 3">
            <a:extLst>
              <a:ext uri="{FF2B5EF4-FFF2-40B4-BE49-F238E27FC236}">
                <a16:creationId xmlns:a16="http://schemas.microsoft.com/office/drawing/2014/main" id="{9B308455-5127-4891-BD97-490782737DBD}"/>
              </a:ext>
            </a:extLst>
          </p:cNvPr>
          <p:cNvSpPr>
            <a:spLocks noGrp="1"/>
          </p:cNvSpPr>
          <p:nvPr>
            <p:ph type="ctrTitle"/>
          </p:nvPr>
        </p:nvSpPr>
        <p:spPr>
          <a:xfrm>
            <a:off x="3973405" y="1191795"/>
            <a:ext cx="4800600" cy="1102519"/>
          </a:xfrm>
        </p:spPr>
        <p:txBody>
          <a:bodyPr>
            <a:normAutofit/>
          </a:bodyPr>
          <a:lstStyle/>
          <a:p>
            <a:r>
              <a:rPr lang="en-US" altLang="zh-CN" sz="4800" dirty="0">
                <a:solidFill>
                  <a:schemeClr val="tx1">
                    <a:lumMod val="75000"/>
                    <a:lumOff val="25000"/>
                  </a:schemeClr>
                </a:solidFill>
              </a:rPr>
              <a:t>Machine Learning</a:t>
            </a:r>
            <a:endParaRPr lang="zh-CN" altLang="en-US" sz="4800" dirty="0"/>
          </a:p>
        </p:txBody>
      </p:sp>
    </p:spTree>
    <p:extLst>
      <p:ext uri="{BB962C8B-B14F-4D97-AF65-F5344CB8AC3E}">
        <p14:creationId xmlns:p14="http://schemas.microsoft.com/office/powerpoint/2010/main" val="657141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50"/>
            <a:ext cx="8458200" cy="1295400"/>
          </a:xfrm>
        </p:spPr>
        <p:txBody>
          <a:bodyPr>
            <a:noAutofit/>
          </a:bodyPr>
          <a:lstStyle/>
          <a:p>
            <a:pPr marL="0" indent="0">
              <a:buNone/>
            </a:pPr>
            <a:r>
              <a:rPr lang="en-US" altLang="zh-CN" sz="1800" dirty="0">
                <a:solidFill>
                  <a:srgbClr val="333333"/>
                </a:solidFill>
                <a:latin typeface="Helvetica" panose="020B0604020202020204" pitchFamily="34" charset="0"/>
              </a:rPr>
              <a:t>(2)</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.1952</a:t>
            </a:r>
            <a:r>
              <a:rPr lang="zh-CN" altLang="en-US" sz="1800" dirty="0">
                <a:solidFill>
                  <a:srgbClr val="333333"/>
                </a:solidFill>
                <a:latin typeface="Helvetica" panose="020B0604020202020204" pitchFamily="34" charset="0"/>
              </a:rPr>
              <a:t>：</a:t>
            </a:r>
            <a:r>
              <a:rPr lang="en-US" altLang="zh-CN" sz="1800" dirty="0">
                <a:solidFill>
                  <a:srgbClr val="333333"/>
                </a:solidFill>
                <a:latin typeface="Helvetica" panose="020B0604020202020204" pitchFamily="34" charset="0"/>
              </a:rPr>
              <a:t>Arthur Samuel</a:t>
            </a:r>
            <a:r>
              <a:rPr lang="zh-CN" altLang="en-US" sz="1800" dirty="0">
                <a:solidFill>
                  <a:srgbClr val="333333"/>
                </a:solidFill>
                <a:latin typeface="Helvetica" panose="020B0604020202020204" pitchFamily="34" charset="0"/>
              </a:rPr>
              <a:t>写出了第一个</a:t>
            </a:r>
            <a:r>
              <a:rPr lang="zh-CN" altLang="en-US" sz="1800" b="1" dirty="0">
                <a:solidFill>
                  <a:srgbClr val="333333"/>
                </a:solidFill>
                <a:latin typeface="Helvetica" panose="020B0604020202020204" pitchFamily="34" charset="0"/>
              </a:rPr>
              <a:t>计算机学习程序</a:t>
            </a:r>
            <a:r>
              <a:rPr lang="zh-CN" altLang="en-US" sz="1800" dirty="0">
                <a:solidFill>
                  <a:srgbClr val="333333"/>
                </a:solidFill>
                <a:latin typeface="Helvetica" panose="020B0604020202020204" pitchFamily="34" charset="0"/>
              </a:rPr>
              <a:t>，该程序用于国际跳棋比赛。</a:t>
            </a:r>
            <a:r>
              <a:rPr lang="en-US" altLang="zh-CN" sz="1800" dirty="0">
                <a:solidFill>
                  <a:srgbClr val="333333"/>
                </a:solidFill>
                <a:latin typeface="Helvetica" panose="020B0604020202020204" pitchFamily="34" charset="0"/>
              </a:rPr>
              <a:t>IBM</a:t>
            </a:r>
            <a:r>
              <a:rPr lang="zh-CN" altLang="en-US" sz="1800" dirty="0">
                <a:solidFill>
                  <a:srgbClr val="333333"/>
                </a:solidFill>
                <a:latin typeface="Helvetica" panose="020B0604020202020204" pitchFamily="34" charset="0"/>
              </a:rPr>
              <a:t>的计算机通过不断对局，学习哪些招式有助于赢得对局，并将这些招式纳入自己的程序中。</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323206"/>
            <a:ext cx="5550393" cy="923330"/>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3</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 1957</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Frank Rosenblatt</a:t>
            </a:r>
            <a:r>
              <a:rPr lang="zh-CN" altLang="en-US" dirty="0">
                <a:solidFill>
                  <a:srgbClr val="333333"/>
                </a:solidFill>
                <a:latin typeface="Helvetica" panose="020B0604020202020204" pitchFamily="34" charset="0"/>
              </a:rPr>
              <a:t>设计出了第一个计算机神经网络</a:t>
            </a:r>
            <a:r>
              <a:rPr lang="en-US" altLang="zh-CN" dirty="0">
                <a:solidFill>
                  <a:srgbClr val="333333"/>
                </a:solidFill>
                <a:latin typeface="Helvetica" panose="020B0604020202020204" pitchFamily="34" charset="0"/>
              </a:rPr>
              <a:t>——</a:t>
            </a:r>
            <a:r>
              <a:rPr lang="zh-CN" altLang="en-US" b="1" dirty="0">
                <a:solidFill>
                  <a:srgbClr val="333333"/>
                </a:solidFill>
                <a:latin typeface="Helvetica" panose="020B0604020202020204" pitchFamily="34" charset="0"/>
              </a:rPr>
              <a:t>感知机</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the perceptron</a:t>
            </a:r>
            <a:r>
              <a:rPr lang="zh-CN" altLang="en-US" dirty="0">
                <a:solidFill>
                  <a:srgbClr val="333333"/>
                </a:solidFill>
                <a:latin typeface="Helvetica" panose="020B0604020202020204" pitchFamily="34" charset="0"/>
              </a:rPr>
              <a:t>），它模拟了人脑的运作方式。</a:t>
            </a:r>
            <a:endParaRPr lang="zh-CN" altLang="en-US" dirty="0"/>
          </a:p>
        </p:txBody>
      </p:sp>
      <p:pic>
        <p:nvPicPr>
          <p:cNvPr id="3076" name="Picture 4" descr="https://pic.ikafan.com/imgp/L3Byb3h5L2h0dHAvaW1hZ2U5NS4zNjBkb2MuY29tL0Rvd25sb2FkSW1nLzIwMTYvMDMvMDIxMC82Njk3NDUyNF8z.jpg">
            <a:extLst>
              <a:ext uri="{FF2B5EF4-FFF2-40B4-BE49-F238E27FC236}">
                <a16:creationId xmlns:a16="http://schemas.microsoft.com/office/drawing/2014/main" id="{906C8A16-3E04-4051-B81E-E5F09B803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302" y="2571750"/>
            <a:ext cx="2772450" cy="214431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464F51E-BA51-4C20-B3A8-E7DFC540E40A}"/>
              </a:ext>
            </a:extLst>
          </p:cNvPr>
          <p:cNvSpPr/>
          <p:nvPr/>
        </p:nvSpPr>
        <p:spPr>
          <a:xfrm>
            <a:off x="219456" y="3487544"/>
            <a:ext cx="5550393" cy="1200329"/>
          </a:xfrm>
          <a:prstGeom prst="rect">
            <a:avLst/>
          </a:prstGeom>
        </p:spPr>
        <p:txBody>
          <a:bodyPr wrap="square">
            <a:spAutoFit/>
          </a:bodyPr>
          <a:lstStyle/>
          <a:p>
            <a:r>
              <a:rPr lang="en-US" altLang="zh-CN" dirty="0">
                <a:solidFill>
                  <a:srgbClr val="333333"/>
                </a:solidFill>
                <a:latin typeface="Helvetica" panose="020B0604020202020204" pitchFamily="34" charset="0"/>
              </a:rPr>
              <a:t>(4). 1967</a:t>
            </a:r>
            <a:r>
              <a:rPr lang="zh-CN" altLang="en-US" dirty="0">
                <a:solidFill>
                  <a:srgbClr val="333333"/>
                </a:solidFill>
                <a:latin typeface="Helvetica" panose="020B0604020202020204" pitchFamily="34" charset="0"/>
              </a:rPr>
              <a:t>：「</a:t>
            </a:r>
            <a:r>
              <a:rPr lang="zh-CN" altLang="en-US" b="1" dirty="0">
                <a:solidFill>
                  <a:srgbClr val="333333"/>
                </a:solidFill>
                <a:latin typeface="Helvetica" panose="020B0604020202020204" pitchFamily="34" charset="0"/>
              </a:rPr>
              <a:t>最近邻</a:t>
            </a:r>
            <a:r>
              <a:rPr lang="zh-CN" altLang="en-US" dirty="0">
                <a:solidFill>
                  <a:srgbClr val="333333"/>
                </a:solidFill>
                <a:latin typeface="Helvetica" panose="020B0604020202020204" pitchFamily="34" charset="0"/>
              </a:rPr>
              <a:t>」算法（</a:t>
            </a:r>
            <a:r>
              <a:rPr lang="en-US" altLang="zh-CN" dirty="0">
                <a:solidFill>
                  <a:srgbClr val="333333"/>
                </a:solidFill>
                <a:latin typeface="Helvetica" panose="020B0604020202020204" pitchFamily="34" charset="0"/>
              </a:rPr>
              <a:t>The nearest neighbor algorithm</a:t>
            </a:r>
            <a:r>
              <a:rPr lang="zh-CN" altLang="en-US" dirty="0">
                <a:solidFill>
                  <a:srgbClr val="333333"/>
                </a:solidFill>
                <a:latin typeface="Helvetica" panose="020B0604020202020204" pitchFamily="34" charset="0"/>
              </a:rPr>
              <a:t>）出现，由此计算机可以进行简单的模式识别。它可以帮助旅行商制定旅游路线图，，即保证旅行商从任意城市出发，以最短的总路程遍历所有城市。</a:t>
            </a:r>
            <a:endParaRPr lang="zh-CN" altLang="en-US" dirty="0"/>
          </a:p>
        </p:txBody>
      </p:sp>
    </p:spTree>
    <p:extLst>
      <p:ext uri="{BB962C8B-B14F-4D97-AF65-F5344CB8AC3E}">
        <p14:creationId xmlns:p14="http://schemas.microsoft.com/office/powerpoint/2010/main" val="309756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50"/>
            <a:ext cx="8458200" cy="1295400"/>
          </a:xfrm>
        </p:spPr>
        <p:txBody>
          <a:bodyPr>
            <a:noAutofit/>
          </a:bodyPr>
          <a:lstStyle/>
          <a:p>
            <a:pPr marL="0" indent="0">
              <a:buNone/>
            </a:pPr>
            <a:r>
              <a:rPr lang="en-US" altLang="zh-CN" sz="1800" dirty="0">
                <a:solidFill>
                  <a:srgbClr val="333333"/>
                </a:solidFill>
                <a:latin typeface="Helvetica" panose="020B0604020202020204" pitchFamily="34" charset="0"/>
              </a:rPr>
              <a:t>(5)</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1979</a:t>
            </a:r>
            <a:r>
              <a:rPr lang="zh-CN" altLang="en-US" sz="1800" dirty="0">
                <a:solidFill>
                  <a:srgbClr val="333333"/>
                </a:solidFill>
                <a:latin typeface="Helvetica" panose="020B0604020202020204" pitchFamily="34" charset="0"/>
              </a:rPr>
              <a:t>：斯坦福大学的学生研发了「</a:t>
            </a:r>
            <a:r>
              <a:rPr lang="zh-CN" altLang="en-US" sz="1800" b="1" dirty="0">
                <a:solidFill>
                  <a:srgbClr val="333333"/>
                </a:solidFill>
                <a:latin typeface="Helvetica" panose="020B0604020202020204" pitchFamily="34" charset="0"/>
              </a:rPr>
              <a:t>斯坦福车</a:t>
            </a:r>
            <a:r>
              <a:rPr lang="zh-CN" altLang="en-US" sz="1800" dirty="0">
                <a:solidFill>
                  <a:srgbClr val="333333"/>
                </a:solidFill>
                <a:latin typeface="Helvetica" panose="020B0604020202020204" pitchFamily="34" charset="0"/>
              </a:rPr>
              <a:t>」（</a:t>
            </a:r>
            <a:r>
              <a:rPr lang="en-US" altLang="zh-CN" sz="1800" dirty="0" err="1">
                <a:solidFill>
                  <a:srgbClr val="333333"/>
                </a:solidFill>
                <a:latin typeface="Helvetica" panose="020B0604020202020204" pitchFamily="34" charset="0"/>
              </a:rPr>
              <a:t>Standford</a:t>
            </a:r>
            <a:r>
              <a:rPr lang="en-US" altLang="zh-CN" sz="1800" dirty="0">
                <a:solidFill>
                  <a:srgbClr val="333333"/>
                </a:solidFill>
                <a:latin typeface="Helvetica" panose="020B0604020202020204" pitchFamily="34" charset="0"/>
              </a:rPr>
              <a:t> Cart</a:t>
            </a:r>
            <a:r>
              <a:rPr lang="zh-CN" altLang="en-US" sz="1800" dirty="0">
                <a:solidFill>
                  <a:srgbClr val="333333"/>
                </a:solidFill>
                <a:latin typeface="Helvetica" panose="020B0604020202020204" pitchFamily="34" charset="0"/>
              </a:rPr>
              <a:t>），它可以自动</a:t>
            </a:r>
            <a:r>
              <a:rPr lang="zh-CN" altLang="en-US" sz="1800" b="1" dirty="0">
                <a:solidFill>
                  <a:srgbClr val="333333"/>
                </a:solidFill>
                <a:latin typeface="Helvetica" panose="020B0604020202020204" pitchFamily="34" charset="0"/>
              </a:rPr>
              <a:t>定位</a:t>
            </a:r>
            <a:r>
              <a:rPr lang="zh-CN" altLang="en-US" sz="1800" dirty="0">
                <a:solidFill>
                  <a:srgbClr val="333333"/>
                </a:solidFill>
                <a:latin typeface="Helvetica" panose="020B0604020202020204" pitchFamily="34" charset="0"/>
              </a:rPr>
              <a:t>房间中的障碍物。</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076210"/>
            <a:ext cx="5550393" cy="1200329"/>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6</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 1981</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Gerald </a:t>
            </a:r>
            <a:r>
              <a:rPr lang="en-US" altLang="zh-CN" dirty="0" err="1">
                <a:solidFill>
                  <a:srgbClr val="333333"/>
                </a:solidFill>
                <a:latin typeface="Helvetica" panose="020B0604020202020204" pitchFamily="34" charset="0"/>
              </a:rPr>
              <a:t>Dejong</a:t>
            </a:r>
            <a:r>
              <a:rPr lang="zh-CN" altLang="en-US" dirty="0">
                <a:solidFill>
                  <a:srgbClr val="333333"/>
                </a:solidFill>
                <a:latin typeface="Helvetica" panose="020B0604020202020204" pitchFamily="34" charset="0"/>
              </a:rPr>
              <a:t>提出了基于解释的</a:t>
            </a:r>
            <a:r>
              <a:rPr lang="zh-CN" altLang="en-US" b="1" dirty="0">
                <a:solidFill>
                  <a:srgbClr val="333333"/>
                </a:solidFill>
                <a:latin typeface="Helvetica" panose="020B0604020202020204" pitchFamily="34" charset="0"/>
              </a:rPr>
              <a:t>学习</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Explanation Based Learning</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EBL</a:t>
            </a:r>
            <a:r>
              <a:rPr lang="zh-CN" altLang="en-US" dirty="0">
                <a:solidFill>
                  <a:srgbClr val="333333"/>
                </a:solidFill>
                <a:latin typeface="Helvetica" panose="020B0604020202020204" pitchFamily="34" charset="0"/>
              </a:rPr>
              <a:t>）这一概念</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通过分析数据并舍弃次要信息，计算机能够创造出一套它可以理解的规则。</a:t>
            </a:r>
            <a:endParaRPr lang="zh-CN" altLang="en-US" dirty="0"/>
          </a:p>
        </p:txBody>
      </p:sp>
      <p:sp>
        <p:nvSpPr>
          <p:cNvPr id="6" name="矩形 5">
            <a:extLst>
              <a:ext uri="{FF2B5EF4-FFF2-40B4-BE49-F238E27FC236}">
                <a16:creationId xmlns:a16="http://schemas.microsoft.com/office/drawing/2014/main" id="{5464F51E-BA51-4C20-B3A8-E7DFC540E40A}"/>
              </a:ext>
            </a:extLst>
          </p:cNvPr>
          <p:cNvSpPr/>
          <p:nvPr/>
        </p:nvSpPr>
        <p:spPr>
          <a:xfrm>
            <a:off x="219456" y="3487544"/>
            <a:ext cx="5550393" cy="923330"/>
          </a:xfrm>
          <a:prstGeom prst="rect">
            <a:avLst/>
          </a:prstGeom>
        </p:spPr>
        <p:txBody>
          <a:bodyPr wrap="square">
            <a:spAutoFit/>
          </a:bodyPr>
          <a:lstStyle/>
          <a:p>
            <a:r>
              <a:rPr lang="en-US" altLang="zh-CN" dirty="0">
                <a:solidFill>
                  <a:srgbClr val="333333"/>
                </a:solidFill>
                <a:latin typeface="Helvetica" panose="020B0604020202020204" pitchFamily="34" charset="0"/>
              </a:rPr>
              <a:t>(7). 1990</a:t>
            </a:r>
            <a:r>
              <a:rPr lang="zh-CN" altLang="en-US" dirty="0">
                <a:solidFill>
                  <a:srgbClr val="333333"/>
                </a:solidFill>
                <a:latin typeface="Helvetica" panose="020B0604020202020204" pitchFamily="34" charset="0"/>
              </a:rPr>
              <a:t>年代：机器学习的方法从知识驱动转为</a:t>
            </a:r>
            <a:r>
              <a:rPr lang="zh-CN" altLang="en-US" b="1" dirty="0">
                <a:solidFill>
                  <a:srgbClr val="333333"/>
                </a:solidFill>
                <a:latin typeface="Helvetica" panose="020B0604020202020204" pitchFamily="34" charset="0"/>
              </a:rPr>
              <a:t>数据驱动</a:t>
            </a:r>
            <a:r>
              <a:rPr lang="zh-CN" altLang="en-US" dirty="0">
                <a:solidFill>
                  <a:srgbClr val="333333"/>
                </a:solidFill>
                <a:latin typeface="Helvetica" panose="020B0604020202020204" pitchFamily="34" charset="0"/>
              </a:rPr>
              <a:t>。科学家们开始研发能够让计算机通过分析海量数据，并从结果进行总结（「学习」）的程序。 。</a:t>
            </a:r>
            <a:endParaRPr lang="zh-CN" altLang="en-US" dirty="0"/>
          </a:p>
        </p:txBody>
      </p:sp>
      <p:pic>
        <p:nvPicPr>
          <p:cNvPr id="4098" name="Picture 2" descr="https://pic.ikafan.com/imgp/L3Byb3h5L2h0dHAvaW1hZ2U5NS4zNjBkb2MuY29tL0Rvd25sb2FkSW1nLzIwMTYvMDMvMDIxMC82Njk3NDUyNF80.jpg">
            <a:extLst>
              <a:ext uri="{FF2B5EF4-FFF2-40B4-BE49-F238E27FC236}">
                <a16:creationId xmlns:a16="http://schemas.microsoft.com/office/drawing/2014/main" id="{137CFCC9-EC30-4975-8F99-D0DD649C3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655" y="1809750"/>
            <a:ext cx="3057145" cy="271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50"/>
            <a:ext cx="8458200" cy="439412"/>
          </a:xfrm>
        </p:spPr>
        <p:txBody>
          <a:bodyPr>
            <a:noAutofit/>
          </a:bodyPr>
          <a:lstStyle/>
          <a:p>
            <a:pPr marL="0" indent="0">
              <a:buNone/>
            </a:pPr>
            <a:r>
              <a:rPr lang="en-US" altLang="zh-CN" sz="1800" dirty="0">
                <a:solidFill>
                  <a:srgbClr val="333333"/>
                </a:solidFill>
                <a:latin typeface="Helvetica" panose="020B0604020202020204" pitchFamily="34" charset="0"/>
              </a:rPr>
              <a:t>(8)</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1997</a:t>
            </a:r>
            <a:r>
              <a:rPr lang="zh-CN" altLang="en-US" sz="1800" dirty="0">
                <a:solidFill>
                  <a:srgbClr val="333333"/>
                </a:solidFill>
                <a:latin typeface="Helvetica" panose="020B0604020202020204" pitchFamily="34" charset="0"/>
              </a:rPr>
              <a:t>：</a:t>
            </a:r>
            <a:r>
              <a:rPr lang="en-US" altLang="zh-CN" sz="1800" dirty="0">
                <a:solidFill>
                  <a:srgbClr val="333333"/>
                </a:solidFill>
                <a:latin typeface="Helvetica" panose="020B0604020202020204" pitchFamily="34" charset="0"/>
              </a:rPr>
              <a:t>IBM</a:t>
            </a:r>
            <a:r>
              <a:rPr lang="zh-CN" altLang="en-US" sz="1800" dirty="0">
                <a:solidFill>
                  <a:srgbClr val="333333"/>
                </a:solidFill>
                <a:latin typeface="Helvetica" panose="020B0604020202020204" pitchFamily="34" charset="0"/>
              </a:rPr>
              <a:t>的「深蓝」（</a:t>
            </a:r>
            <a:r>
              <a:rPr lang="en-US" altLang="zh-CN" sz="1800" dirty="0">
                <a:solidFill>
                  <a:srgbClr val="333333"/>
                </a:solidFill>
                <a:latin typeface="Helvetica" panose="020B0604020202020204" pitchFamily="34" charset="0"/>
              </a:rPr>
              <a:t>Deep Blue</a:t>
            </a:r>
            <a:r>
              <a:rPr lang="zh-CN" altLang="en-US" sz="1800" dirty="0">
                <a:solidFill>
                  <a:srgbClr val="333333"/>
                </a:solidFill>
                <a:latin typeface="Helvetica" panose="020B0604020202020204" pitchFamily="34" charset="0"/>
              </a:rPr>
              <a:t>）打败了国际象棋的世界冠军。</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076210"/>
            <a:ext cx="5550393" cy="923330"/>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9</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 2006</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Geoffrey Hinton</a:t>
            </a:r>
            <a:r>
              <a:rPr lang="zh-CN" altLang="en-US" dirty="0">
                <a:solidFill>
                  <a:srgbClr val="333333"/>
                </a:solidFill>
                <a:latin typeface="Helvetica" panose="020B0604020202020204" pitchFamily="34" charset="0"/>
              </a:rPr>
              <a:t>正式提出了「</a:t>
            </a:r>
            <a:r>
              <a:rPr lang="zh-CN" altLang="en-US" b="1" dirty="0">
                <a:solidFill>
                  <a:srgbClr val="333333"/>
                </a:solidFill>
                <a:latin typeface="Helvetica" panose="020B0604020202020204" pitchFamily="34" charset="0"/>
              </a:rPr>
              <a:t>深度学习</a:t>
            </a:r>
            <a:r>
              <a:rPr lang="zh-CN" altLang="en-US" dirty="0">
                <a:solidFill>
                  <a:srgbClr val="333333"/>
                </a:solidFill>
                <a:latin typeface="Helvetica" panose="020B0604020202020204" pitchFamily="34" charset="0"/>
              </a:rPr>
              <a:t>」的概念，它解释了那些能够让计算机「看见」并且区分图像和视频中的物体及文字的算法。</a:t>
            </a:r>
            <a:endParaRPr lang="zh-CN" altLang="en-US" dirty="0"/>
          </a:p>
        </p:txBody>
      </p:sp>
      <p:pic>
        <p:nvPicPr>
          <p:cNvPr id="5122" name="Picture 2" descr="https://pic.ikafan.com/imgp/L3Byb3h5L2h0dHAvaW1hZ2U5NS4zNjBkb2MuY29tL0Rvd25sb2FkSW1nLzIwMTYvMDMvMDIxMC82Njk3NDUyNF81.jpg">
            <a:extLst>
              <a:ext uri="{FF2B5EF4-FFF2-40B4-BE49-F238E27FC236}">
                <a16:creationId xmlns:a16="http://schemas.microsoft.com/office/drawing/2014/main" id="{89082B4E-724E-49EE-A12F-E2897BC9F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992" y="1715762"/>
            <a:ext cx="3279649" cy="28371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ikafan.com/imgp/L3Byb3h5L2h0dHAvaW1hZ2U5NS4zNjBkb2MuY29tL0Rvd25sb2FkSW1nLzIwMTYvMDMvMDIxMC82Njk3NDUyNF82.jpg">
            <a:extLst>
              <a:ext uri="{FF2B5EF4-FFF2-40B4-BE49-F238E27FC236}">
                <a16:creationId xmlns:a16="http://schemas.microsoft.com/office/drawing/2014/main" id="{7C23C10E-9A91-4B33-89C3-3ED44E393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965250"/>
            <a:ext cx="3219159" cy="214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4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49"/>
            <a:ext cx="8458200" cy="675919"/>
          </a:xfrm>
        </p:spPr>
        <p:txBody>
          <a:bodyPr>
            <a:noAutofit/>
          </a:bodyPr>
          <a:lstStyle/>
          <a:p>
            <a:pPr marL="0" indent="0">
              <a:buNone/>
            </a:pPr>
            <a:r>
              <a:rPr lang="en-US" altLang="zh-CN" sz="1800" dirty="0">
                <a:solidFill>
                  <a:srgbClr val="333333"/>
                </a:solidFill>
                <a:latin typeface="Helvetica" panose="020B0604020202020204" pitchFamily="34" charset="0"/>
              </a:rPr>
              <a:t>(10)</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2010</a:t>
            </a:r>
            <a:r>
              <a:rPr lang="zh-CN" altLang="en-US" sz="1800" dirty="0">
                <a:solidFill>
                  <a:srgbClr val="333333"/>
                </a:solidFill>
                <a:latin typeface="Helvetica" panose="020B0604020202020204" pitchFamily="34" charset="0"/>
              </a:rPr>
              <a:t>：微软的体感设备</a:t>
            </a:r>
            <a:r>
              <a:rPr lang="en-US" altLang="zh-CN" sz="1800" dirty="0">
                <a:solidFill>
                  <a:srgbClr val="333333"/>
                </a:solidFill>
                <a:latin typeface="Helvetica" panose="020B0604020202020204" pitchFamily="34" charset="0"/>
              </a:rPr>
              <a:t>Kinect</a:t>
            </a:r>
            <a:r>
              <a:rPr lang="zh-CN" altLang="en-US" sz="1800" dirty="0">
                <a:solidFill>
                  <a:srgbClr val="333333"/>
                </a:solidFill>
                <a:latin typeface="Helvetica" panose="020B0604020202020204" pitchFamily="34" charset="0"/>
              </a:rPr>
              <a:t>能以每秒</a:t>
            </a:r>
            <a:r>
              <a:rPr lang="en-US" altLang="zh-CN" sz="1800" dirty="0">
                <a:solidFill>
                  <a:srgbClr val="333333"/>
                </a:solidFill>
                <a:latin typeface="Helvetica" panose="020B0604020202020204" pitchFamily="34" charset="0"/>
              </a:rPr>
              <a:t>30</a:t>
            </a:r>
            <a:r>
              <a:rPr lang="zh-CN" altLang="en-US" sz="1800" dirty="0">
                <a:solidFill>
                  <a:srgbClr val="333333"/>
                </a:solidFill>
                <a:latin typeface="Helvetica" panose="020B0604020202020204" pitchFamily="34" charset="0"/>
              </a:rPr>
              <a:t>次的速度</a:t>
            </a:r>
            <a:r>
              <a:rPr lang="zh-CN" altLang="en-US" sz="1800" b="1" dirty="0">
                <a:solidFill>
                  <a:srgbClr val="333333"/>
                </a:solidFill>
                <a:latin typeface="Helvetica" panose="020B0604020202020204" pitchFamily="34" charset="0"/>
              </a:rPr>
              <a:t>捕捉</a:t>
            </a:r>
            <a:r>
              <a:rPr lang="zh-CN" altLang="en-US" sz="1800" dirty="0">
                <a:solidFill>
                  <a:srgbClr val="333333"/>
                </a:solidFill>
                <a:latin typeface="Helvetica" panose="020B0604020202020204" pitchFamily="34" charset="0"/>
              </a:rPr>
              <a:t>人类的</a:t>
            </a:r>
            <a:r>
              <a:rPr lang="en-US" altLang="zh-CN" sz="1800" dirty="0">
                <a:solidFill>
                  <a:srgbClr val="333333"/>
                </a:solidFill>
                <a:latin typeface="Helvetica" panose="020B0604020202020204" pitchFamily="34" charset="0"/>
              </a:rPr>
              <a:t>20</a:t>
            </a:r>
            <a:r>
              <a:rPr lang="zh-CN" altLang="en-US" sz="1800" dirty="0">
                <a:solidFill>
                  <a:srgbClr val="333333"/>
                </a:solidFill>
                <a:latin typeface="Helvetica" panose="020B0604020202020204" pitchFamily="34" charset="0"/>
              </a:rPr>
              <a:t>个</a:t>
            </a:r>
            <a:r>
              <a:rPr lang="zh-CN" altLang="en-US" sz="1800" b="1" dirty="0">
                <a:solidFill>
                  <a:srgbClr val="333333"/>
                </a:solidFill>
                <a:latin typeface="Helvetica" panose="020B0604020202020204" pitchFamily="34" charset="0"/>
              </a:rPr>
              <a:t>特征</a:t>
            </a:r>
            <a:r>
              <a:rPr lang="zh-CN" altLang="en-US" sz="1800" dirty="0">
                <a:solidFill>
                  <a:srgbClr val="333333"/>
                </a:solidFill>
                <a:latin typeface="Helvetica" panose="020B0604020202020204" pitchFamily="34" charset="0"/>
              </a:rPr>
              <a:t>，让人类得以通过动作和手势与计算机进行交流。</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076210"/>
            <a:ext cx="5550393" cy="646331"/>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11</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 2011</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IBM</a:t>
            </a:r>
            <a:r>
              <a:rPr lang="zh-CN" altLang="en-US" dirty="0">
                <a:solidFill>
                  <a:srgbClr val="333333"/>
                </a:solidFill>
                <a:latin typeface="Helvetica" panose="020B0604020202020204" pitchFamily="34" charset="0"/>
              </a:rPr>
              <a:t>的</a:t>
            </a:r>
            <a:r>
              <a:rPr lang="en-US" altLang="zh-CN" dirty="0">
                <a:solidFill>
                  <a:srgbClr val="333333"/>
                </a:solidFill>
                <a:latin typeface="Helvetica" panose="020B0604020202020204" pitchFamily="34" charset="0"/>
              </a:rPr>
              <a:t>Watson</a:t>
            </a:r>
            <a:r>
              <a:rPr lang="zh-CN" altLang="en-US" dirty="0">
                <a:solidFill>
                  <a:srgbClr val="333333"/>
                </a:solidFill>
                <a:latin typeface="Helvetica" panose="020B0604020202020204" pitchFamily="34" charset="0"/>
              </a:rPr>
              <a:t>在</a:t>
            </a:r>
            <a:r>
              <a:rPr lang="en-US" altLang="zh-CN" dirty="0">
                <a:solidFill>
                  <a:srgbClr val="333333"/>
                </a:solidFill>
                <a:latin typeface="Helvetica" panose="020B0604020202020204" pitchFamily="34" charset="0"/>
              </a:rPr>
              <a:t>Jeopardy</a:t>
            </a:r>
            <a:r>
              <a:rPr lang="zh-CN" altLang="en-US" dirty="0">
                <a:solidFill>
                  <a:srgbClr val="333333"/>
                </a:solidFill>
                <a:latin typeface="Helvetica" panose="020B0604020202020204" pitchFamily="34" charset="0"/>
              </a:rPr>
              <a:t>游戏中击败人类对手。</a:t>
            </a:r>
            <a:endParaRPr lang="zh-CN" altLang="en-US" dirty="0"/>
          </a:p>
        </p:txBody>
      </p:sp>
      <p:pic>
        <p:nvPicPr>
          <p:cNvPr id="6148" name="Picture 4" descr="https://pic.ikafan.com/imgp/L3Byb3h5L2h0dHAvaW1hZ2U5NS4zNjBkb2MuY29tL0Rvd25sb2FkSW1nLzIwMTYvMDMvMDIxMC82Njk3NDUyNF83.jpg">
            <a:extLst>
              <a:ext uri="{FF2B5EF4-FFF2-40B4-BE49-F238E27FC236}">
                <a16:creationId xmlns:a16="http://schemas.microsoft.com/office/drawing/2014/main" id="{0FC1616E-402F-47EF-9C4E-66F42D78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2" y="3095698"/>
            <a:ext cx="3085809" cy="15429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pic.ikafan.com/imgp/L3Byb3h5L2h0dHAvaW1hZ2U5NS4zNjBkb2MuY29tL0Rvd25sb2FkSW1nLzIwMTYvMDMvMDIxMC82Njk3NDUyNF84.jpg">
            <a:extLst>
              <a:ext uri="{FF2B5EF4-FFF2-40B4-BE49-F238E27FC236}">
                <a16:creationId xmlns:a16="http://schemas.microsoft.com/office/drawing/2014/main" id="{1EF80817-7868-496A-8239-FB06941CA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571750"/>
            <a:ext cx="321673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8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49"/>
            <a:ext cx="8458200" cy="675919"/>
          </a:xfrm>
        </p:spPr>
        <p:txBody>
          <a:bodyPr>
            <a:noAutofit/>
          </a:bodyPr>
          <a:lstStyle/>
          <a:p>
            <a:pPr marL="0" indent="0">
              <a:buNone/>
            </a:pPr>
            <a:r>
              <a:rPr lang="en-US" altLang="zh-CN" sz="1800" dirty="0">
                <a:solidFill>
                  <a:srgbClr val="333333"/>
                </a:solidFill>
                <a:latin typeface="Helvetica" panose="020B0604020202020204" pitchFamily="34" charset="0"/>
              </a:rPr>
              <a:t>(12)</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2011</a:t>
            </a:r>
            <a:r>
              <a:rPr lang="zh-CN" altLang="en-US" sz="1800" dirty="0">
                <a:solidFill>
                  <a:srgbClr val="333333"/>
                </a:solidFill>
                <a:latin typeface="Helvetica" panose="020B0604020202020204" pitchFamily="34" charset="0"/>
              </a:rPr>
              <a:t>：谷歌大脑（</a:t>
            </a:r>
            <a:r>
              <a:rPr lang="en-US" altLang="zh-CN" sz="1800" dirty="0">
                <a:solidFill>
                  <a:srgbClr val="333333"/>
                </a:solidFill>
                <a:latin typeface="Helvetica" panose="020B0604020202020204" pitchFamily="34" charset="0"/>
              </a:rPr>
              <a:t>Google Brain</a:t>
            </a:r>
            <a:r>
              <a:rPr lang="zh-CN" altLang="en-US" sz="1800" dirty="0">
                <a:solidFill>
                  <a:srgbClr val="333333"/>
                </a:solidFill>
                <a:latin typeface="Helvetica" panose="020B0604020202020204" pitchFamily="34" charset="0"/>
              </a:rPr>
              <a:t>）项目启动，它的</a:t>
            </a:r>
            <a:r>
              <a:rPr lang="zh-CN" altLang="en-US" sz="1800" b="1" dirty="0">
                <a:solidFill>
                  <a:srgbClr val="333333"/>
                </a:solidFill>
                <a:latin typeface="Helvetica" panose="020B0604020202020204" pitchFamily="34" charset="0"/>
              </a:rPr>
              <a:t>深层神经网络</a:t>
            </a:r>
            <a:r>
              <a:rPr lang="zh-CN" altLang="en-US" sz="1800" dirty="0">
                <a:solidFill>
                  <a:srgbClr val="333333"/>
                </a:solidFill>
                <a:latin typeface="Helvetica" panose="020B0604020202020204" pitchFamily="34" charset="0"/>
              </a:rPr>
              <a:t>可以像猫一样</a:t>
            </a:r>
            <a:r>
              <a:rPr lang="zh-CN" altLang="en-US" sz="1800" b="1" dirty="0">
                <a:solidFill>
                  <a:srgbClr val="333333"/>
                </a:solidFill>
                <a:latin typeface="Helvetica" panose="020B0604020202020204" pitchFamily="34" charset="0"/>
              </a:rPr>
              <a:t>识别</a:t>
            </a:r>
            <a:r>
              <a:rPr lang="zh-CN" altLang="en-US" sz="1800" dirty="0">
                <a:solidFill>
                  <a:srgbClr val="333333"/>
                </a:solidFill>
                <a:latin typeface="Helvetica" panose="020B0604020202020204" pitchFamily="34" charset="0"/>
              </a:rPr>
              <a:t>并</a:t>
            </a:r>
            <a:r>
              <a:rPr lang="zh-CN" altLang="en-US" sz="1800" b="1" dirty="0">
                <a:solidFill>
                  <a:srgbClr val="333333"/>
                </a:solidFill>
                <a:latin typeface="Helvetica" panose="020B0604020202020204" pitchFamily="34" charset="0"/>
              </a:rPr>
              <a:t>分类</a:t>
            </a:r>
            <a:r>
              <a:rPr lang="zh-CN" altLang="en-US" sz="1800" dirty="0">
                <a:solidFill>
                  <a:srgbClr val="333333"/>
                </a:solidFill>
                <a:latin typeface="Helvetica" panose="020B0604020202020204" pitchFamily="34" charset="0"/>
              </a:rPr>
              <a:t>物体。 </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076210"/>
            <a:ext cx="5483338" cy="646331"/>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13</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 </a:t>
            </a:r>
            <a:r>
              <a:rPr lang="en-US" altLang="zh-CN" dirty="0">
                <a:solidFill>
                  <a:srgbClr val="333333"/>
                </a:solidFill>
                <a:latin typeface="Helvetica" panose="020B0604020202020204" pitchFamily="34" charset="0"/>
              </a:rPr>
              <a:t>2012</a:t>
            </a:r>
            <a:r>
              <a:rPr lang="zh-CN" altLang="en-US" dirty="0">
                <a:solidFill>
                  <a:srgbClr val="333333"/>
                </a:solidFill>
                <a:latin typeface="Helvetica" panose="020B0604020202020204" pitchFamily="34" charset="0"/>
              </a:rPr>
              <a:t>：谷歌的</a:t>
            </a:r>
            <a:r>
              <a:rPr lang="en-US" altLang="zh-CN" dirty="0">
                <a:solidFill>
                  <a:srgbClr val="333333"/>
                </a:solidFill>
                <a:latin typeface="Helvetica" panose="020B0604020202020204" pitchFamily="34" charset="0"/>
              </a:rPr>
              <a:t>X</a:t>
            </a:r>
            <a:r>
              <a:rPr lang="zh-CN" altLang="en-US" dirty="0">
                <a:solidFill>
                  <a:srgbClr val="333333"/>
                </a:solidFill>
                <a:latin typeface="Helvetica" panose="020B0604020202020204" pitchFamily="34" charset="0"/>
              </a:rPr>
              <a:t>实验室研发了能够自动浏览</a:t>
            </a:r>
            <a:r>
              <a:rPr lang="en-US" altLang="zh-CN" dirty="0">
                <a:solidFill>
                  <a:srgbClr val="333333"/>
                </a:solidFill>
                <a:latin typeface="Helvetica" panose="020B0604020202020204" pitchFamily="34" charset="0"/>
              </a:rPr>
              <a:t>YouTube</a:t>
            </a:r>
            <a:r>
              <a:rPr lang="zh-CN" altLang="en-US" dirty="0">
                <a:solidFill>
                  <a:srgbClr val="333333"/>
                </a:solidFill>
                <a:latin typeface="Helvetica" panose="020B0604020202020204" pitchFamily="34" charset="0"/>
              </a:rPr>
              <a:t>视频并</a:t>
            </a:r>
            <a:r>
              <a:rPr lang="zh-CN" altLang="en-US" b="1" dirty="0">
                <a:solidFill>
                  <a:srgbClr val="333333"/>
                </a:solidFill>
                <a:latin typeface="Helvetica" panose="020B0604020202020204" pitchFamily="34" charset="0"/>
              </a:rPr>
              <a:t>识别</a:t>
            </a:r>
            <a:r>
              <a:rPr lang="zh-CN" altLang="en-US" dirty="0">
                <a:solidFill>
                  <a:srgbClr val="333333"/>
                </a:solidFill>
                <a:latin typeface="Helvetica" panose="020B0604020202020204" pitchFamily="34" charset="0"/>
              </a:rPr>
              <a:t>出包含猫的部分的机器学习算法。</a:t>
            </a:r>
            <a:endParaRPr lang="zh-CN" altLang="en-US" dirty="0"/>
          </a:p>
        </p:txBody>
      </p:sp>
      <p:pic>
        <p:nvPicPr>
          <p:cNvPr id="7170" name="Picture 2" descr="https://pic.ikafan.com/imgp/L3Byb3h5L2h0dHAvaW1hZ2U5NS4zNjBkb2MuY29tL0Rvd25sb2FkSW1nLzIwMTYvMDMvMDIxMC82Njk3NDUyNF85.jpg">
            <a:extLst>
              <a:ext uri="{FF2B5EF4-FFF2-40B4-BE49-F238E27FC236}">
                <a16:creationId xmlns:a16="http://schemas.microsoft.com/office/drawing/2014/main" id="{C917CC52-8D26-4B40-B87B-CF1823242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137" y="1849396"/>
            <a:ext cx="3213263" cy="23002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0D9B28E-06FB-497D-8614-32D680128DB6}"/>
              </a:ext>
            </a:extLst>
          </p:cNvPr>
          <p:cNvSpPr/>
          <p:nvPr/>
        </p:nvSpPr>
        <p:spPr>
          <a:xfrm>
            <a:off x="80742" y="3105150"/>
            <a:ext cx="4911468" cy="923330"/>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14</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 </a:t>
            </a:r>
            <a:r>
              <a:rPr lang="en-US" altLang="zh-CN" dirty="0">
                <a:solidFill>
                  <a:srgbClr val="333333"/>
                </a:solidFill>
                <a:latin typeface="Helvetica" panose="020B0604020202020204" pitchFamily="34" charset="0"/>
              </a:rPr>
              <a:t>2014</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Facebook</a:t>
            </a:r>
            <a:r>
              <a:rPr lang="zh-CN" altLang="en-US" dirty="0">
                <a:solidFill>
                  <a:srgbClr val="333333"/>
                </a:solidFill>
                <a:latin typeface="Helvetica" panose="020B0604020202020204" pitchFamily="34" charset="0"/>
              </a:rPr>
              <a:t>研发了</a:t>
            </a:r>
            <a:r>
              <a:rPr lang="en-US" altLang="zh-CN" dirty="0" err="1">
                <a:solidFill>
                  <a:srgbClr val="333333"/>
                </a:solidFill>
                <a:latin typeface="Helvetica" panose="020B0604020202020204" pitchFamily="34" charset="0"/>
              </a:rPr>
              <a:t>DeepFace</a:t>
            </a:r>
            <a:r>
              <a:rPr lang="zh-CN" altLang="en-US" dirty="0">
                <a:solidFill>
                  <a:srgbClr val="333333"/>
                </a:solidFill>
                <a:latin typeface="Helvetica" panose="020B0604020202020204" pitchFamily="34" charset="0"/>
              </a:rPr>
              <a:t>，这个软件算法可以</a:t>
            </a:r>
            <a:r>
              <a:rPr lang="zh-CN" altLang="en-US" b="1" dirty="0">
                <a:solidFill>
                  <a:srgbClr val="333333"/>
                </a:solidFill>
                <a:latin typeface="Helvetica" panose="020B0604020202020204" pitchFamily="34" charset="0"/>
              </a:rPr>
              <a:t>识别</a:t>
            </a:r>
            <a:r>
              <a:rPr lang="zh-CN" altLang="en-US" dirty="0">
                <a:solidFill>
                  <a:srgbClr val="333333"/>
                </a:solidFill>
                <a:latin typeface="Helvetica" panose="020B0604020202020204" pitchFamily="34" charset="0"/>
              </a:rPr>
              <a:t>或者核实照片中的人物，它的水平已经达到和人类一致。</a:t>
            </a:r>
            <a:endParaRPr lang="zh-CN" altLang="en-US" dirty="0"/>
          </a:p>
        </p:txBody>
      </p:sp>
      <p:pic>
        <p:nvPicPr>
          <p:cNvPr id="7172" name="Picture 4" descr="https://pic.ikafan.com/imgp/L3Byb3h5L2h0dHAvaW1hZ2U5NS4zNjBkb2MuY29tL0Rvd25sb2FkSW1nLzIwMTYvMDMvMDIxMC82Njk3NDUyNF8xMA==.jpg">
            <a:extLst>
              <a:ext uri="{FF2B5EF4-FFF2-40B4-BE49-F238E27FC236}">
                <a16:creationId xmlns:a16="http://schemas.microsoft.com/office/drawing/2014/main" id="{2CE3D056-598C-4921-A105-E5BF33FF7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655" y="2630432"/>
            <a:ext cx="34925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5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1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49"/>
            <a:ext cx="8458200" cy="675919"/>
          </a:xfrm>
        </p:spPr>
        <p:txBody>
          <a:bodyPr>
            <a:noAutofit/>
          </a:bodyPr>
          <a:lstStyle/>
          <a:p>
            <a:pPr marL="0" indent="0">
              <a:buNone/>
            </a:pPr>
            <a:r>
              <a:rPr lang="en-US" altLang="zh-CN" sz="1800" dirty="0">
                <a:solidFill>
                  <a:srgbClr val="333333"/>
                </a:solidFill>
                <a:latin typeface="Helvetica" panose="020B0604020202020204" pitchFamily="34" charset="0"/>
              </a:rPr>
              <a:t>(15)</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2015</a:t>
            </a:r>
            <a:r>
              <a:rPr lang="zh-CN" altLang="en-US" sz="1800" dirty="0">
                <a:solidFill>
                  <a:srgbClr val="333333"/>
                </a:solidFill>
                <a:latin typeface="Helvetica" panose="020B0604020202020204" pitchFamily="34" charset="0"/>
              </a:rPr>
              <a:t>：亚马逊发布了自己的机器学习平台。</a:t>
            </a:r>
            <a:endParaRPr lang="zh-CN" altLang="en-US" sz="1800" dirty="0"/>
          </a:p>
        </p:txBody>
      </p:sp>
      <p:sp>
        <p:nvSpPr>
          <p:cNvPr id="5" name="矩形 4">
            <a:extLst>
              <a:ext uri="{FF2B5EF4-FFF2-40B4-BE49-F238E27FC236}">
                <a16:creationId xmlns:a16="http://schemas.microsoft.com/office/drawing/2014/main" id="{BAA1103C-D360-43FF-9460-06F25B9DD554}"/>
              </a:ext>
            </a:extLst>
          </p:cNvPr>
          <p:cNvSpPr/>
          <p:nvPr/>
        </p:nvSpPr>
        <p:spPr>
          <a:xfrm>
            <a:off x="79262" y="2076210"/>
            <a:ext cx="8458200" cy="646331"/>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16</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 </a:t>
            </a:r>
            <a:r>
              <a:rPr lang="en-US" altLang="zh-CN" dirty="0">
                <a:solidFill>
                  <a:srgbClr val="333333"/>
                </a:solidFill>
                <a:latin typeface="Helvetica" panose="020B0604020202020204" pitchFamily="34" charset="0"/>
              </a:rPr>
              <a:t>2015</a:t>
            </a:r>
            <a:r>
              <a:rPr lang="zh-CN" altLang="en-US" dirty="0">
                <a:solidFill>
                  <a:srgbClr val="333333"/>
                </a:solidFill>
                <a:latin typeface="Helvetica" panose="020B0604020202020204" pitchFamily="34" charset="0"/>
              </a:rPr>
              <a:t>：微软创建了</a:t>
            </a:r>
            <a:r>
              <a:rPr lang="zh-CN" altLang="en-US" b="1" dirty="0">
                <a:solidFill>
                  <a:srgbClr val="333333"/>
                </a:solidFill>
                <a:latin typeface="Helvetica" panose="020B0604020202020204" pitchFamily="34" charset="0"/>
              </a:rPr>
              <a:t>分布式机器学习</a:t>
            </a:r>
            <a:r>
              <a:rPr lang="zh-CN" altLang="en-US" dirty="0">
                <a:solidFill>
                  <a:srgbClr val="333333"/>
                </a:solidFill>
                <a:latin typeface="Helvetica" panose="020B0604020202020204" pitchFamily="34" charset="0"/>
              </a:rPr>
              <a:t>工具包，它让机器学习问题能够在多台电脑间有效配置。 </a:t>
            </a:r>
            <a:endParaRPr lang="zh-CN" altLang="en-US" dirty="0"/>
          </a:p>
        </p:txBody>
      </p:sp>
      <p:sp>
        <p:nvSpPr>
          <p:cNvPr id="4" name="矩形 3">
            <a:extLst>
              <a:ext uri="{FF2B5EF4-FFF2-40B4-BE49-F238E27FC236}">
                <a16:creationId xmlns:a16="http://schemas.microsoft.com/office/drawing/2014/main" id="{40D9B28E-06FB-497D-8614-32D680128DB6}"/>
              </a:ext>
            </a:extLst>
          </p:cNvPr>
          <p:cNvSpPr/>
          <p:nvPr/>
        </p:nvSpPr>
        <p:spPr>
          <a:xfrm>
            <a:off x="80742" y="3105150"/>
            <a:ext cx="8456720" cy="923330"/>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17</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 </a:t>
            </a:r>
            <a:r>
              <a:rPr lang="en-US" altLang="zh-CN" dirty="0">
                <a:solidFill>
                  <a:srgbClr val="333333"/>
                </a:solidFill>
                <a:latin typeface="Helvetica" panose="020B0604020202020204" pitchFamily="34" charset="0"/>
              </a:rPr>
              <a:t>2015</a:t>
            </a:r>
            <a:r>
              <a:rPr lang="zh-CN" altLang="en-US" dirty="0">
                <a:solidFill>
                  <a:srgbClr val="333333"/>
                </a:solidFill>
                <a:latin typeface="Helvetica" panose="020B0604020202020204" pitchFamily="34" charset="0"/>
              </a:rPr>
              <a:t>：超过</a:t>
            </a:r>
            <a:r>
              <a:rPr lang="en-US" altLang="zh-CN" dirty="0">
                <a:solidFill>
                  <a:srgbClr val="333333"/>
                </a:solidFill>
                <a:latin typeface="Helvetica" panose="020B0604020202020204" pitchFamily="34" charset="0"/>
              </a:rPr>
              <a:t>3000</a:t>
            </a:r>
            <a:r>
              <a:rPr lang="zh-CN" altLang="en-US" dirty="0">
                <a:solidFill>
                  <a:srgbClr val="333333"/>
                </a:solidFill>
                <a:latin typeface="Helvetica" panose="020B0604020202020204" pitchFamily="34" charset="0"/>
              </a:rPr>
              <a:t>名人工智能及机器人学研究者，受到史蒂芬</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霍金、伊隆</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马斯克及史蒂夫</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沃兹尼亚克等许多人物的公开支持，签署了一份公开信，警告那些能在没有人类干预下锁定目标的自动化武器的危害。</a:t>
            </a:r>
            <a:endParaRPr lang="zh-CN" altLang="en-US" dirty="0"/>
          </a:p>
        </p:txBody>
      </p:sp>
      <p:pic>
        <p:nvPicPr>
          <p:cNvPr id="7" name="图形 6" descr="带齿轮的头部">
            <a:extLst>
              <a:ext uri="{FF2B5EF4-FFF2-40B4-BE49-F238E27FC236}">
                <a16:creationId xmlns:a16="http://schemas.microsoft.com/office/drawing/2014/main" id="{C35AB7F7-97A9-47C6-83E9-1983A76A60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5800" y="4174574"/>
            <a:ext cx="914400" cy="914400"/>
          </a:xfrm>
          <a:prstGeom prst="rect">
            <a:avLst/>
          </a:prstGeom>
        </p:spPr>
      </p:pic>
    </p:spTree>
    <p:extLst>
      <p:ext uri="{BB962C8B-B14F-4D97-AF65-F5344CB8AC3E}">
        <p14:creationId xmlns:p14="http://schemas.microsoft.com/office/powerpoint/2010/main" val="15284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a:xfrm>
            <a:off x="228600" y="1276349"/>
            <a:ext cx="8458200" cy="1143001"/>
          </a:xfrm>
        </p:spPr>
        <p:txBody>
          <a:bodyPr>
            <a:noAutofit/>
          </a:bodyPr>
          <a:lstStyle/>
          <a:p>
            <a:pPr marL="0" indent="0">
              <a:buNone/>
            </a:pPr>
            <a:r>
              <a:rPr lang="en-US" altLang="zh-CN" sz="1800" dirty="0">
                <a:solidFill>
                  <a:srgbClr val="333333"/>
                </a:solidFill>
                <a:latin typeface="Helvetica" panose="020B0604020202020204" pitchFamily="34" charset="0"/>
              </a:rPr>
              <a:t>(16)</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a:t>
            </a:r>
            <a:r>
              <a:rPr lang="zh-CN" altLang="en-US" sz="1800" dirty="0">
                <a:solidFill>
                  <a:srgbClr val="333333"/>
                </a:solidFill>
                <a:latin typeface="Helvetica" panose="020B0604020202020204" pitchFamily="34" charset="0"/>
              </a:rPr>
              <a:t> </a:t>
            </a:r>
            <a:r>
              <a:rPr lang="en-US" altLang="zh-CN" sz="1800" dirty="0">
                <a:solidFill>
                  <a:srgbClr val="333333"/>
                </a:solidFill>
                <a:latin typeface="Helvetica" panose="020B0604020202020204" pitchFamily="34" charset="0"/>
              </a:rPr>
              <a:t>2016</a:t>
            </a:r>
            <a:r>
              <a:rPr lang="zh-CN" altLang="en-US" sz="1800" dirty="0">
                <a:solidFill>
                  <a:srgbClr val="333333"/>
                </a:solidFill>
                <a:latin typeface="Helvetica" panose="020B0604020202020204" pitchFamily="34" charset="0"/>
              </a:rPr>
              <a:t>：谷歌的人工智能算法打败了围棋专业选手。围棋这一中国的棋盘游戏被认为是世界上最复杂的游戏，比国际象棋难出许多倍。谷歌</a:t>
            </a:r>
            <a:r>
              <a:rPr lang="en-US" altLang="zh-CN" sz="1800" dirty="0">
                <a:solidFill>
                  <a:srgbClr val="333333"/>
                </a:solidFill>
                <a:latin typeface="Helvetica" panose="020B0604020202020204" pitchFamily="34" charset="0"/>
              </a:rPr>
              <a:t>DeepMind </a:t>
            </a:r>
            <a:r>
              <a:rPr lang="zh-CN" altLang="en-US" sz="1800" dirty="0">
                <a:solidFill>
                  <a:srgbClr val="333333"/>
                </a:solidFill>
                <a:latin typeface="Helvetica" panose="020B0604020202020204" pitchFamily="34" charset="0"/>
              </a:rPr>
              <a:t>团队的</a:t>
            </a:r>
            <a:r>
              <a:rPr lang="en-US" altLang="zh-CN" sz="1800" dirty="0">
                <a:solidFill>
                  <a:srgbClr val="333333"/>
                </a:solidFill>
                <a:latin typeface="Helvetica" panose="020B0604020202020204" pitchFamily="34" charset="0"/>
              </a:rPr>
              <a:t>AlphaGo</a:t>
            </a:r>
            <a:r>
              <a:rPr lang="zh-CN" altLang="en-US" sz="1800" dirty="0">
                <a:solidFill>
                  <a:srgbClr val="333333"/>
                </a:solidFill>
                <a:latin typeface="Helvetica" panose="020B0604020202020204" pitchFamily="34" charset="0"/>
              </a:rPr>
              <a:t>算法在</a:t>
            </a:r>
            <a:r>
              <a:rPr lang="en-US" altLang="zh-CN" sz="1800" dirty="0">
                <a:solidFill>
                  <a:srgbClr val="333333"/>
                </a:solidFill>
                <a:latin typeface="Helvetica" panose="020B0604020202020204" pitchFamily="34" charset="0"/>
              </a:rPr>
              <a:t>5</a:t>
            </a:r>
            <a:r>
              <a:rPr lang="zh-CN" altLang="en-US" sz="1800" dirty="0">
                <a:solidFill>
                  <a:srgbClr val="333333"/>
                </a:solidFill>
                <a:latin typeface="Helvetica" panose="020B0604020202020204" pitchFamily="34" charset="0"/>
              </a:rPr>
              <a:t>局对弈中均取得胜利。 </a:t>
            </a:r>
            <a:endParaRPr lang="zh-CN" altLang="en-US" sz="1800" dirty="0"/>
          </a:p>
        </p:txBody>
      </p:sp>
      <p:pic>
        <p:nvPicPr>
          <p:cNvPr id="8194" name="Picture 2" descr="https://pic.ikafan.com/imgp/L3Byb3h5L2h0dHAvaW1hZ2U5NS4zNjBkb2MuY29tL0Rvd25sb2FkSW1nLzIwMTYvMDMvMDIxMC82Njk3NDUyNF8xMQ==.jpg">
            <a:extLst>
              <a:ext uri="{FF2B5EF4-FFF2-40B4-BE49-F238E27FC236}">
                <a16:creationId xmlns:a16="http://schemas.microsoft.com/office/drawing/2014/main" id="{E02A2257-00C2-4FC5-9EA0-6649B96D2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43125"/>
            <a:ext cx="5410200" cy="284035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F3A27950-8FA3-4A71-B829-92256BD62008}"/>
              </a:ext>
            </a:extLst>
          </p:cNvPr>
          <p:cNvSpPr/>
          <p:nvPr/>
        </p:nvSpPr>
        <p:spPr>
          <a:xfrm>
            <a:off x="152400" y="2686139"/>
            <a:ext cx="84582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rgbClr val="333333"/>
                </a:solidFill>
                <a:latin typeface="Helvetica" panose="020B0604020202020204" pitchFamily="34" charset="0"/>
              </a:rPr>
              <a:t>       于是，我们正在向人工智能靠近吗？一些科学家认为这个问题本身就是错误的。他们认为计算机永远不会像人类那样「思考」，把计算机的计量分析和算法与人脑运作机制进行比较就像是拿苹果和橙子对比。</a:t>
            </a:r>
          </a:p>
          <a:p>
            <a:r>
              <a:rPr lang="zh-CN" altLang="en-US" dirty="0">
                <a:solidFill>
                  <a:srgbClr val="333333"/>
                </a:solidFill>
                <a:latin typeface="Helvetica" panose="020B0604020202020204" pitchFamily="34" charset="0"/>
              </a:rPr>
              <a:t>     无论如何，计算机进行看、理解以及与世界交互的能力正飞速发展。而且随着我们所产生的数据量以指数倍增长，我们的计算机处理、分析</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以及学习这些数据的能力也随之突飞猛进。</a:t>
            </a:r>
          </a:p>
        </p:txBody>
      </p:sp>
    </p:spTree>
    <p:extLst>
      <p:ext uri="{BB962C8B-B14F-4D97-AF65-F5344CB8AC3E}">
        <p14:creationId xmlns:p14="http://schemas.microsoft.com/office/powerpoint/2010/main" val="85448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1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概述</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p:txBody>
          <a:bodyPr>
            <a:normAutofit/>
          </a:bodyPr>
          <a:lstStyle/>
          <a:p>
            <a:r>
              <a:rPr lang="zh-CN" altLang="en-US" dirty="0"/>
              <a:t>机器学习</a:t>
            </a:r>
            <a:endParaRPr lang="en-US" altLang="zh-CN" dirty="0"/>
          </a:p>
          <a:p>
            <a:pPr marL="0" indent="0">
              <a:buNone/>
            </a:pPr>
            <a:r>
              <a:rPr lang="en-US" altLang="zh-CN" dirty="0"/>
              <a:t>       </a:t>
            </a:r>
            <a:r>
              <a:rPr lang="zh-CN" altLang="en-US" dirty="0"/>
              <a:t>  </a:t>
            </a:r>
            <a:r>
              <a:rPr lang="zh-CN" altLang="en-US" sz="2600" dirty="0"/>
              <a:t>机器学习与传统编程</a:t>
            </a:r>
            <a:endParaRPr lang="en-US" altLang="zh-CN" sz="2600" dirty="0"/>
          </a:p>
          <a:p>
            <a:pPr marL="0" indent="0">
              <a:buNone/>
            </a:pPr>
            <a:r>
              <a:rPr lang="zh-CN" altLang="en-US" sz="2600" dirty="0"/>
              <a:t>           监督式学习和非监督式学习</a:t>
            </a:r>
            <a:endParaRPr lang="en-US" altLang="zh-CN" sz="2600" dirty="0"/>
          </a:p>
          <a:p>
            <a:r>
              <a:rPr lang="zh-CN" altLang="en-US" dirty="0"/>
              <a:t>统计模型</a:t>
            </a:r>
            <a:endParaRPr lang="en-US" altLang="zh-CN" dirty="0"/>
          </a:p>
        </p:txBody>
      </p:sp>
      <p:sp>
        <p:nvSpPr>
          <p:cNvPr id="4" name="矩形 3">
            <a:extLst>
              <a:ext uri="{FF2B5EF4-FFF2-40B4-BE49-F238E27FC236}">
                <a16:creationId xmlns:a16="http://schemas.microsoft.com/office/drawing/2014/main" id="{279A99F2-7401-4AEF-B95C-5B60BE6EC9F3}"/>
              </a:ext>
            </a:extLst>
          </p:cNvPr>
          <p:cNvSpPr/>
          <p:nvPr/>
        </p:nvSpPr>
        <p:spPr>
          <a:xfrm>
            <a:off x="304800" y="1063229"/>
            <a:ext cx="8305800" cy="37183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95804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FCD8-88DE-42C1-9F84-C69C8CCC50EA}"/>
              </a:ext>
            </a:extLst>
          </p:cNvPr>
          <p:cNvSpPr>
            <a:spLocks noGrp="1"/>
          </p:cNvSpPr>
          <p:nvPr>
            <p:ph type="title"/>
          </p:nvPr>
        </p:nvSpPr>
        <p:spPr>
          <a:xfrm>
            <a:off x="533400" y="-27767"/>
            <a:ext cx="8229600" cy="857250"/>
          </a:xfrm>
        </p:spPr>
        <p:txBody>
          <a:bodyPr/>
          <a:lstStyle/>
          <a:p>
            <a:r>
              <a:rPr lang="zh-CN" altLang="en-US" dirty="0"/>
              <a:t>机器学习概述</a:t>
            </a:r>
          </a:p>
        </p:txBody>
      </p:sp>
      <p:sp>
        <p:nvSpPr>
          <p:cNvPr id="3" name="内容占位符 2">
            <a:extLst>
              <a:ext uri="{FF2B5EF4-FFF2-40B4-BE49-F238E27FC236}">
                <a16:creationId xmlns:a16="http://schemas.microsoft.com/office/drawing/2014/main" id="{C682E71E-C00F-4D4F-BE76-05AF57342132}"/>
              </a:ext>
            </a:extLst>
          </p:cNvPr>
          <p:cNvSpPr>
            <a:spLocks noGrp="1"/>
          </p:cNvSpPr>
          <p:nvPr>
            <p:ph idx="1"/>
          </p:nvPr>
        </p:nvSpPr>
        <p:spPr>
          <a:xfrm>
            <a:off x="228600" y="645914"/>
            <a:ext cx="8229600" cy="4497586"/>
          </a:xfrm>
        </p:spPr>
        <p:txBody>
          <a:bodyPr>
            <a:normAutofit lnSpcReduction="10000"/>
          </a:bodyPr>
          <a:lstStyle/>
          <a:p>
            <a:pPr marL="0" indent="0">
              <a:buNone/>
            </a:pPr>
            <a:r>
              <a:rPr lang="zh-CN" altLang="en-US" sz="2400" dirty="0"/>
              <a:t>       在讨论机器学习之前，我们先来总结一下人是如何学习的：</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    </a:t>
            </a:r>
            <a:endParaRPr lang="en-US" altLang="zh-CN" sz="2400" dirty="0"/>
          </a:p>
          <a:p>
            <a:pPr marL="0" indent="0">
              <a:buNone/>
            </a:pPr>
            <a:r>
              <a:rPr lang="zh-CN" altLang="en-US" sz="2400" dirty="0"/>
              <a:t>       机器学习就是试图通过程序让计算机“学会”人的学习过程。换句话说，机器学习是一个计算机</a:t>
            </a:r>
            <a:r>
              <a:rPr lang="zh-CN" altLang="en-US" sz="2400" b="1" dirty="0"/>
              <a:t>程序</a:t>
            </a:r>
            <a:r>
              <a:rPr lang="zh-CN" altLang="en-US" sz="2400" dirty="0"/>
              <a:t>，这个程序能够根据“经验”自我完善。</a:t>
            </a:r>
          </a:p>
        </p:txBody>
      </p:sp>
      <p:pic>
        <p:nvPicPr>
          <p:cNvPr id="6" name="图形 5" descr="箭头: 轻微弯曲">
            <a:extLst>
              <a:ext uri="{FF2B5EF4-FFF2-40B4-BE49-F238E27FC236}">
                <a16:creationId xmlns:a16="http://schemas.microsoft.com/office/drawing/2014/main" id="{009703F8-84A3-4F01-B570-FA1AD7C91D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0" y="2571750"/>
            <a:ext cx="1981200" cy="914400"/>
          </a:xfrm>
          <a:prstGeom prst="rect">
            <a:avLst/>
          </a:prstGeom>
        </p:spPr>
      </p:pic>
      <p:sp>
        <p:nvSpPr>
          <p:cNvPr id="7" name="矩形 6">
            <a:extLst>
              <a:ext uri="{FF2B5EF4-FFF2-40B4-BE49-F238E27FC236}">
                <a16:creationId xmlns:a16="http://schemas.microsoft.com/office/drawing/2014/main" id="{1BDD9CE6-04E4-4399-8380-51DF3AAA8AD1}"/>
              </a:ext>
            </a:extLst>
          </p:cNvPr>
          <p:cNvSpPr/>
          <p:nvPr/>
        </p:nvSpPr>
        <p:spPr>
          <a:xfrm>
            <a:off x="952500" y="2343150"/>
            <a:ext cx="1143000" cy="76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t>问题</a:t>
            </a:r>
          </a:p>
        </p:txBody>
      </p:sp>
      <p:pic>
        <p:nvPicPr>
          <p:cNvPr id="8" name="图形 7" descr="箭头: 轻微弯曲">
            <a:extLst>
              <a:ext uri="{FF2B5EF4-FFF2-40B4-BE49-F238E27FC236}">
                <a16:creationId xmlns:a16="http://schemas.microsoft.com/office/drawing/2014/main" id="{C00DFE23-8A54-4B4D-A434-36F07F732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2034779"/>
            <a:ext cx="1981200" cy="914400"/>
          </a:xfrm>
          <a:prstGeom prst="rect">
            <a:avLst/>
          </a:prstGeom>
        </p:spPr>
      </p:pic>
      <p:sp>
        <p:nvSpPr>
          <p:cNvPr id="9" name="文本框 8">
            <a:extLst>
              <a:ext uri="{FF2B5EF4-FFF2-40B4-BE49-F238E27FC236}">
                <a16:creationId xmlns:a16="http://schemas.microsoft.com/office/drawing/2014/main" id="{8D865A85-63A2-4543-9789-A57CE0F507D7}"/>
              </a:ext>
            </a:extLst>
          </p:cNvPr>
          <p:cNvSpPr txBox="1"/>
          <p:nvPr/>
        </p:nvSpPr>
        <p:spPr>
          <a:xfrm>
            <a:off x="2525697" y="2021322"/>
            <a:ext cx="1143000" cy="369332"/>
          </a:xfrm>
          <a:prstGeom prst="rect">
            <a:avLst/>
          </a:prstGeom>
          <a:noFill/>
        </p:spPr>
        <p:txBody>
          <a:bodyPr wrap="square" rtlCol="0">
            <a:spAutoFit/>
          </a:bodyPr>
          <a:lstStyle/>
          <a:p>
            <a:r>
              <a:rPr lang="zh-CN" altLang="en-US" dirty="0"/>
              <a:t>已有经验</a:t>
            </a:r>
          </a:p>
        </p:txBody>
      </p:sp>
      <p:sp>
        <p:nvSpPr>
          <p:cNvPr id="10" name="文本框 9">
            <a:extLst>
              <a:ext uri="{FF2B5EF4-FFF2-40B4-BE49-F238E27FC236}">
                <a16:creationId xmlns:a16="http://schemas.microsoft.com/office/drawing/2014/main" id="{F4843750-C7A8-4BE7-B1E1-D611AEB8B7E2}"/>
              </a:ext>
            </a:extLst>
          </p:cNvPr>
          <p:cNvSpPr txBox="1"/>
          <p:nvPr/>
        </p:nvSpPr>
        <p:spPr>
          <a:xfrm>
            <a:off x="2590800" y="3177539"/>
            <a:ext cx="1143000" cy="369332"/>
          </a:xfrm>
          <a:prstGeom prst="rect">
            <a:avLst/>
          </a:prstGeom>
          <a:noFill/>
        </p:spPr>
        <p:txBody>
          <a:bodyPr wrap="square" rtlCol="0">
            <a:spAutoFit/>
          </a:bodyPr>
          <a:lstStyle/>
          <a:p>
            <a:r>
              <a:rPr lang="zh-CN" altLang="en-US" dirty="0"/>
              <a:t>当前信息</a:t>
            </a:r>
          </a:p>
        </p:txBody>
      </p:sp>
      <p:sp>
        <p:nvSpPr>
          <p:cNvPr id="11" name="椭圆 10">
            <a:extLst>
              <a:ext uri="{FF2B5EF4-FFF2-40B4-BE49-F238E27FC236}">
                <a16:creationId xmlns:a16="http://schemas.microsoft.com/office/drawing/2014/main" id="{37EF76F8-3183-4E68-A7AD-838570D2FDE7}"/>
              </a:ext>
            </a:extLst>
          </p:cNvPr>
          <p:cNvSpPr/>
          <p:nvPr/>
        </p:nvSpPr>
        <p:spPr>
          <a:xfrm>
            <a:off x="4467687" y="2329933"/>
            <a:ext cx="1828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反应行动</a:t>
            </a:r>
          </a:p>
        </p:txBody>
      </p:sp>
      <p:sp>
        <p:nvSpPr>
          <p:cNvPr id="12" name="箭头: 下弧形 11">
            <a:extLst>
              <a:ext uri="{FF2B5EF4-FFF2-40B4-BE49-F238E27FC236}">
                <a16:creationId xmlns:a16="http://schemas.microsoft.com/office/drawing/2014/main" id="{0334EF91-4BFA-43FF-BE8B-F0F2A8540A55}"/>
              </a:ext>
            </a:extLst>
          </p:cNvPr>
          <p:cNvSpPr/>
          <p:nvPr/>
        </p:nvSpPr>
        <p:spPr>
          <a:xfrm rot="10800000">
            <a:off x="3908394" y="1655150"/>
            <a:ext cx="2263806" cy="584235"/>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C3E6C19D-709A-495F-AF17-D532113F3FE2}"/>
              </a:ext>
            </a:extLst>
          </p:cNvPr>
          <p:cNvSpPr txBox="1"/>
          <p:nvPr/>
        </p:nvSpPr>
        <p:spPr>
          <a:xfrm>
            <a:off x="6172200" y="1556416"/>
            <a:ext cx="1448909" cy="646331"/>
          </a:xfrm>
          <a:prstGeom prst="rect">
            <a:avLst/>
          </a:prstGeom>
          <a:noFill/>
        </p:spPr>
        <p:txBody>
          <a:bodyPr wrap="square" rtlCol="0">
            <a:spAutoFit/>
          </a:bodyPr>
          <a:lstStyle/>
          <a:p>
            <a:r>
              <a:rPr lang="zh-CN" altLang="en-US" dirty="0"/>
              <a:t>反馈去修正经验</a:t>
            </a:r>
          </a:p>
        </p:txBody>
      </p:sp>
      <p:sp>
        <p:nvSpPr>
          <p:cNvPr id="14" name="矩形 13">
            <a:extLst>
              <a:ext uri="{FF2B5EF4-FFF2-40B4-BE49-F238E27FC236}">
                <a16:creationId xmlns:a16="http://schemas.microsoft.com/office/drawing/2014/main" id="{84375FD7-050D-4799-B99D-A2BDDAEB34E0}"/>
              </a:ext>
            </a:extLst>
          </p:cNvPr>
          <p:cNvSpPr/>
          <p:nvPr/>
        </p:nvSpPr>
        <p:spPr>
          <a:xfrm>
            <a:off x="304800" y="1556416"/>
            <a:ext cx="8305800" cy="208213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96340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AD959-91A5-451B-A8D1-DBE220E0D892}"/>
              </a:ext>
            </a:extLst>
          </p:cNvPr>
          <p:cNvSpPr>
            <a:spLocks noGrp="1"/>
          </p:cNvSpPr>
          <p:nvPr>
            <p:ph type="title"/>
          </p:nvPr>
        </p:nvSpPr>
        <p:spPr/>
        <p:txBody>
          <a:bodyPr/>
          <a:lstStyle/>
          <a:p>
            <a:r>
              <a:rPr lang="zh-CN" altLang="en-US" dirty="0"/>
              <a:t>机器学习与传统编程</a:t>
            </a:r>
          </a:p>
        </p:txBody>
      </p:sp>
      <p:sp>
        <p:nvSpPr>
          <p:cNvPr id="3" name="内容占位符 2">
            <a:extLst>
              <a:ext uri="{FF2B5EF4-FFF2-40B4-BE49-F238E27FC236}">
                <a16:creationId xmlns:a16="http://schemas.microsoft.com/office/drawing/2014/main" id="{BDC85E06-CB57-4474-813F-259E495D3162}"/>
              </a:ext>
            </a:extLst>
          </p:cNvPr>
          <p:cNvSpPr>
            <a:spLocks noGrp="1"/>
          </p:cNvSpPr>
          <p:nvPr>
            <p:ph idx="1"/>
          </p:nvPr>
        </p:nvSpPr>
        <p:spPr>
          <a:xfrm>
            <a:off x="457200" y="1200151"/>
            <a:ext cx="8229600" cy="3394472"/>
          </a:xfrm>
        </p:spPr>
        <p:txBody>
          <a:bodyPr>
            <a:normAutofit/>
          </a:bodyPr>
          <a:lstStyle/>
          <a:p>
            <a:pPr marL="0" indent="0">
              <a:buNone/>
            </a:pPr>
            <a:r>
              <a:rPr lang="en-US" altLang="zh-CN" sz="2400" dirty="0"/>
              <a:t>         </a:t>
            </a:r>
            <a:r>
              <a:rPr lang="zh-CN" altLang="en-US" sz="2400" dirty="0"/>
              <a:t>首先，通过一个假想的例子来体会这两者之间的差异，假设我们需要构建一个区分老虎和斑马图片的系统。</a:t>
            </a:r>
          </a:p>
        </p:txBody>
      </p:sp>
      <p:pic>
        <p:nvPicPr>
          <p:cNvPr id="1026" name="Picture 2">
            <a:extLst>
              <a:ext uri="{FF2B5EF4-FFF2-40B4-BE49-F238E27FC236}">
                <a16:creationId xmlns:a16="http://schemas.microsoft.com/office/drawing/2014/main" id="{C37AB1C9-15D7-4D6B-A6CC-4732DD297E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800350"/>
            <a:ext cx="2057400" cy="1287932"/>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401D7355-674A-427C-BD41-E52B12880EC9}"/>
              </a:ext>
            </a:extLst>
          </p:cNvPr>
          <p:cNvSpPr/>
          <p:nvPr/>
        </p:nvSpPr>
        <p:spPr>
          <a:xfrm rot="20168675">
            <a:off x="2766451" y="2976016"/>
            <a:ext cx="96394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92679156-158E-452D-9323-4AA876C02935}"/>
              </a:ext>
            </a:extLst>
          </p:cNvPr>
          <p:cNvSpPr/>
          <p:nvPr/>
        </p:nvSpPr>
        <p:spPr>
          <a:xfrm rot="1623099">
            <a:off x="2774961" y="3599730"/>
            <a:ext cx="978289"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65F2474-3182-4C5E-9AC7-358A8E5A4F3E}"/>
              </a:ext>
            </a:extLst>
          </p:cNvPr>
          <p:cNvSpPr txBox="1"/>
          <p:nvPr/>
        </p:nvSpPr>
        <p:spPr>
          <a:xfrm>
            <a:off x="3751720" y="2759763"/>
            <a:ext cx="9905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a:t>Tiger</a:t>
            </a:r>
            <a:r>
              <a:rPr lang="zh-CN" altLang="en-US" sz="2400" dirty="0"/>
              <a:t>？</a:t>
            </a:r>
          </a:p>
        </p:txBody>
      </p:sp>
      <p:sp>
        <p:nvSpPr>
          <p:cNvPr id="8" name="文本框 7">
            <a:extLst>
              <a:ext uri="{FF2B5EF4-FFF2-40B4-BE49-F238E27FC236}">
                <a16:creationId xmlns:a16="http://schemas.microsoft.com/office/drawing/2014/main" id="{36FF9531-2C64-42FF-90F9-BBE1B2277565}"/>
              </a:ext>
            </a:extLst>
          </p:cNvPr>
          <p:cNvSpPr txBox="1"/>
          <p:nvPr/>
        </p:nvSpPr>
        <p:spPr>
          <a:xfrm>
            <a:off x="3810002" y="3735586"/>
            <a:ext cx="99050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a:t>zebra</a:t>
            </a:r>
            <a:r>
              <a:rPr lang="zh-CN" altLang="en-US" sz="2400" dirty="0"/>
              <a:t>？</a:t>
            </a:r>
          </a:p>
        </p:txBody>
      </p:sp>
      <p:pic>
        <p:nvPicPr>
          <p:cNvPr id="1028" name="Picture 4" descr="https://ss1.bdstatic.com/70cFvXSh_Q1YnxGkpoWK1HF6hhy/it/u=3644158349,590012906&amp;fm=200&amp;gp=0.jpg">
            <a:extLst>
              <a:ext uri="{FF2B5EF4-FFF2-40B4-BE49-F238E27FC236}">
                <a16:creationId xmlns:a16="http://schemas.microsoft.com/office/drawing/2014/main" id="{CB744F79-E5AD-4C85-91EF-9240B9E1C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702109"/>
            <a:ext cx="2228850" cy="1484414"/>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右 6">
            <a:extLst>
              <a:ext uri="{FF2B5EF4-FFF2-40B4-BE49-F238E27FC236}">
                <a16:creationId xmlns:a16="http://schemas.microsoft.com/office/drawing/2014/main" id="{BBC1CD98-47E7-401A-846A-B51DBCE250CC}"/>
              </a:ext>
            </a:extLst>
          </p:cNvPr>
          <p:cNvSpPr/>
          <p:nvPr/>
        </p:nvSpPr>
        <p:spPr>
          <a:xfrm rot="12537463">
            <a:off x="4743099" y="3049572"/>
            <a:ext cx="862756" cy="159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BFB8DC44-8AF6-4F02-A522-532AD723F4AD}"/>
              </a:ext>
            </a:extLst>
          </p:cNvPr>
          <p:cNvSpPr/>
          <p:nvPr/>
        </p:nvSpPr>
        <p:spPr>
          <a:xfrm rot="8852844">
            <a:off x="4766979" y="3715987"/>
            <a:ext cx="862756" cy="159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822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7"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a:sp3d>
          </a:bodyPr>
          <a:lstStyle/>
          <a:p>
            <a:r>
              <a:rPr lang="zh-CN" altLang="en-US" dirty="0">
                <a:solidFill>
                  <a:srgbClr val="FF0000"/>
                </a:solidFill>
              </a:rPr>
              <a:t>课程考核方式</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zh-CN" altLang="en-US" dirty="0"/>
              <a:t>平时（</a:t>
            </a:r>
            <a:r>
              <a:rPr lang="en-US" altLang="zh-CN" b="1" dirty="0"/>
              <a:t>20</a:t>
            </a:r>
            <a:r>
              <a:rPr lang="zh-CN" altLang="en-US" dirty="0"/>
              <a:t>分）</a:t>
            </a:r>
            <a:endParaRPr lang="en-US" altLang="zh-CN" dirty="0"/>
          </a:p>
          <a:p>
            <a:r>
              <a:rPr lang="en-US" dirty="0"/>
              <a:t>      </a:t>
            </a:r>
            <a:r>
              <a:rPr lang="zh-CN" altLang="en-US" sz="2400" dirty="0"/>
              <a:t>考勤</a:t>
            </a:r>
            <a:endParaRPr lang="en-US" altLang="zh-CN" sz="2400" dirty="0"/>
          </a:p>
          <a:p>
            <a:r>
              <a:rPr lang="en-US" sz="2400" dirty="0"/>
              <a:t>       </a:t>
            </a:r>
            <a:r>
              <a:rPr lang="zh-CN" altLang="en-US" sz="2400" dirty="0"/>
              <a:t> 讨论</a:t>
            </a:r>
            <a:endParaRPr lang="en-US" altLang="zh-CN" sz="2400" dirty="0"/>
          </a:p>
          <a:p>
            <a:r>
              <a:rPr lang="zh-CN" altLang="en-US" dirty="0"/>
              <a:t>阅读相关资料，提交报告</a:t>
            </a:r>
            <a:r>
              <a:rPr lang="en-US" altLang="zh-CN" dirty="0"/>
              <a:t>2</a:t>
            </a:r>
            <a:r>
              <a:rPr lang="zh-CN" altLang="en-US" dirty="0"/>
              <a:t>份（</a:t>
            </a:r>
            <a:r>
              <a:rPr lang="en-US" altLang="zh-CN" b="1" dirty="0"/>
              <a:t>30</a:t>
            </a:r>
            <a:r>
              <a:rPr lang="zh-CN" altLang="en-US" dirty="0"/>
              <a:t>分）</a:t>
            </a:r>
            <a:endParaRPr lang="en-US" altLang="zh-CN" dirty="0"/>
          </a:p>
          <a:p>
            <a:r>
              <a:rPr lang="zh-CN" altLang="en-US" sz="2800" dirty="0"/>
              <a:t>      </a:t>
            </a:r>
            <a:r>
              <a:rPr lang="zh-CN" altLang="en-US" sz="2400" dirty="0"/>
              <a:t>提交形式（中文科技论文电子版）</a:t>
            </a:r>
            <a:endParaRPr lang="en-US" altLang="zh-CN" sz="2400" dirty="0"/>
          </a:p>
          <a:p>
            <a:r>
              <a:rPr lang="zh-CN" altLang="en-US" sz="2800" dirty="0"/>
              <a:t>考试 （</a:t>
            </a:r>
            <a:r>
              <a:rPr lang="en-US" altLang="zh-CN" sz="2800" b="1" dirty="0"/>
              <a:t>50</a:t>
            </a:r>
            <a:r>
              <a:rPr lang="zh-CN" altLang="en-US" sz="2800" dirty="0"/>
              <a:t>分）</a:t>
            </a:r>
            <a:endParaRPr lang="en-US" altLang="zh-CN" sz="2800" dirty="0"/>
          </a:p>
          <a:p>
            <a:endParaRPr lang="en-US" dirty="0"/>
          </a:p>
        </p:txBody>
      </p:sp>
    </p:spTree>
    <p:extLst>
      <p:ext uri="{BB962C8B-B14F-4D97-AF65-F5344CB8AC3E}">
        <p14:creationId xmlns:p14="http://schemas.microsoft.com/office/powerpoint/2010/main" val="126683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A2A2E-671B-4D54-9560-865D1C6B7DD3}"/>
              </a:ext>
            </a:extLst>
          </p:cNvPr>
          <p:cNvSpPr>
            <a:spLocks noGrp="1"/>
          </p:cNvSpPr>
          <p:nvPr>
            <p:ph type="title"/>
          </p:nvPr>
        </p:nvSpPr>
        <p:spPr>
          <a:xfrm>
            <a:off x="457200" y="82228"/>
            <a:ext cx="8229600" cy="857250"/>
          </a:xfrm>
        </p:spPr>
        <p:txBody>
          <a:bodyPr/>
          <a:lstStyle/>
          <a:p>
            <a:r>
              <a:rPr lang="zh-CN" altLang="en-US" dirty="0"/>
              <a:t>传统编程的思路</a:t>
            </a:r>
          </a:p>
        </p:txBody>
      </p:sp>
      <p:sp>
        <p:nvSpPr>
          <p:cNvPr id="3" name="内容占位符 2">
            <a:extLst>
              <a:ext uri="{FF2B5EF4-FFF2-40B4-BE49-F238E27FC236}">
                <a16:creationId xmlns:a16="http://schemas.microsoft.com/office/drawing/2014/main" id="{5755AF10-8C24-4A9A-B5B0-AABB13637E41}"/>
              </a:ext>
            </a:extLst>
          </p:cNvPr>
          <p:cNvSpPr>
            <a:spLocks noGrp="1"/>
          </p:cNvSpPr>
          <p:nvPr>
            <p:ph idx="1"/>
          </p:nvPr>
        </p:nvSpPr>
        <p:spPr>
          <a:xfrm>
            <a:off x="457200" y="994598"/>
            <a:ext cx="8229600" cy="1828799"/>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zh-CN" altLang="en-US" sz="2400" dirty="0"/>
              <a:t>总结两条分辨这两种动物的经验：</a:t>
            </a:r>
            <a:endParaRPr lang="en-US" altLang="zh-CN" sz="2400" dirty="0"/>
          </a:p>
          <a:p>
            <a:r>
              <a:rPr lang="zh-CN" altLang="en-US" sz="2400" dirty="0"/>
              <a:t>斑马的毛发是黑白相间的，而老虎的毛发有</a:t>
            </a:r>
            <a:r>
              <a:rPr lang="en-US" altLang="zh-CN" sz="2400" dirty="0"/>
              <a:t>3</a:t>
            </a:r>
            <a:r>
              <a:rPr lang="zh-CN" altLang="en-US" sz="2400" dirty="0"/>
              <a:t>种颜色：黑色、白色和黄色；</a:t>
            </a:r>
            <a:endParaRPr lang="en-US" altLang="zh-CN" sz="2400" dirty="0"/>
          </a:p>
          <a:p>
            <a:r>
              <a:rPr lang="zh-CN" altLang="en-US" sz="2400" dirty="0"/>
              <a:t>斑马的耳朵比较大，而老虎的耳朵比较小；</a:t>
            </a: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CA4E361F-C41C-4BA8-A240-BE7A3EC47C62}"/>
              </a:ext>
            </a:extLst>
          </p:cNvPr>
          <p:cNvSpPr txBox="1"/>
          <p:nvPr/>
        </p:nvSpPr>
        <p:spPr>
          <a:xfrm>
            <a:off x="381000" y="3028950"/>
            <a:ext cx="82296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经验总结成</a:t>
            </a:r>
            <a:r>
              <a:rPr lang="zh-CN" altLang="en-US" sz="2400" b="1" dirty="0">
                <a:solidFill>
                  <a:srgbClr val="FF0000"/>
                </a:solidFill>
              </a:rPr>
              <a:t>规则</a:t>
            </a:r>
            <a:r>
              <a:rPr lang="zh-CN" altLang="en-US" sz="2400" dirty="0"/>
              <a:t>：如果图中的动物有黄色毛发或者耳朵比较小，那么图中的动物是老虎，反之则为斑马。</a:t>
            </a:r>
          </a:p>
        </p:txBody>
      </p:sp>
      <p:sp>
        <p:nvSpPr>
          <p:cNvPr id="5" name="内容占位符 2">
            <a:extLst>
              <a:ext uri="{FF2B5EF4-FFF2-40B4-BE49-F238E27FC236}">
                <a16:creationId xmlns:a16="http://schemas.microsoft.com/office/drawing/2014/main" id="{BA9979F9-5246-41F4-BE2C-DCA21AA7A84D}"/>
              </a:ext>
            </a:extLst>
          </p:cNvPr>
          <p:cNvSpPr txBox="1">
            <a:spLocks/>
          </p:cNvSpPr>
          <p:nvPr/>
        </p:nvSpPr>
        <p:spPr>
          <a:xfrm>
            <a:off x="2400300" y="4149373"/>
            <a:ext cx="3733800" cy="83099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dirty="0"/>
              <a:t>传统编程将规则翻译为程序代码交给计算机去执行</a:t>
            </a:r>
            <a:endParaRPr lang="en-US" altLang="zh-CN" sz="2400" dirty="0"/>
          </a:p>
        </p:txBody>
      </p:sp>
      <mc:AlternateContent xmlns:mc="http://schemas.openxmlformats.org/markup-compatibility/2006" xmlns:am3d="http://schemas.microsoft.com/office/drawing/2017/model3d">
        <mc:Choice Requires="am3d">
          <p:graphicFrame>
            <p:nvGraphicFramePr>
              <p:cNvPr id="6" name="3D 模型 5">
                <a:extLst>
                  <a:ext uri="{FF2B5EF4-FFF2-40B4-BE49-F238E27FC236}">
                    <a16:creationId xmlns:a16="http://schemas.microsoft.com/office/drawing/2014/main" id="{D6F3254A-EF51-4E53-9F05-532FDF43FAF0}"/>
                  </a:ext>
                </a:extLst>
              </p:cNvPr>
              <p:cNvGraphicFramePr>
                <a:graphicFrameLocks noChangeAspect="1"/>
              </p:cNvGraphicFramePr>
              <p:nvPr>
                <p:extLst>
                  <p:ext uri="{D42A27DB-BD31-4B8C-83A1-F6EECF244321}">
                    <p14:modId xmlns:p14="http://schemas.microsoft.com/office/powerpoint/2010/main" val="1042346533"/>
                  </p:ext>
                </p:extLst>
              </p:nvPr>
            </p:nvGraphicFramePr>
            <p:xfrm>
              <a:off x="7654928" y="-247650"/>
              <a:ext cx="1489072" cy="1752600"/>
            </p:xfrm>
            <a:graphic>
              <a:graphicData uri="http://schemas.microsoft.com/office/drawing/2017/model3d">
                <am3d:model3d r:embed="rId2">
                  <am3d:spPr>
                    <a:xfrm>
                      <a:off x="0" y="0"/>
                      <a:ext cx="1489072" cy="1752600"/>
                    </a:xfrm>
                    <a:prstGeom prst="rect">
                      <a:avLst/>
                    </a:prstGeom>
                  </am3d:spPr>
                  <am3d:camera>
                    <am3d:pos x="0" y="0" z="67361495"/>
                    <am3d:up dx="0" dy="36000000" dz="0"/>
                    <am3d:lookAt x="0" y="0" z="0"/>
                    <am3d:perspective fov="2700000"/>
                  </am3d:camera>
                  <am3d:trans>
                    <am3d:meterPerModelUnit n="10256830" d="1000000"/>
                    <am3d:preTrans dx="2" dy="-8647724" dz="-6"/>
                    <am3d:scale>
                      <am3d:sx n="1000000" d="1000000"/>
                      <am3d:sy n="1000000" d="1000000"/>
                      <am3d:sz n="1000000" d="1000000"/>
                    </am3d:scale>
                    <am3d:rot ax="2290978" ay="-33352" az="-26226"/>
                    <am3d:postTrans dx="0" dy="0" dz="0"/>
                  </am3d:trans>
                  <am3d:raster rName="Office3DRenderer" rVer="16.0.8326">
                    <am3d:blip r:embed="rId3"/>
                  </am3d:raster>
                  <am3d:objViewport viewportSz="2555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模型 5">
                <a:extLst>
                  <a:ext uri="{FF2B5EF4-FFF2-40B4-BE49-F238E27FC236}">
                    <a16:creationId xmlns:a16="http://schemas.microsoft.com/office/drawing/2014/main" id="{D6F3254A-EF51-4E53-9F05-532FDF43FAF0}"/>
                  </a:ext>
                </a:extLst>
              </p:cNvPr>
              <p:cNvPicPr>
                <a:picLocks noGrp="1" noRot="1" noChangeAspect="1" noMove="1" noResize="1" noEditPoints="1" noAdjustHandles="1" noChangeArrowheads="1" noChangeShapeType="1" noCrop="1"/>
              </p:cNvPicPr>
              <p:nvPr/>
            </p:nvPicPr>
            <p:blipFill>
              <a:blip r:embed="rId4"/>
              <a:stretch>
                <a:fillRect/>
              </a:stretch>
            </p:blipFill>
            <p:spPr>
              <a:xfrm>
                <a:off x="7654928" y="-247650"/>
                <a:ext cx="1489072" cy="1752600"/>
              </a:xfrm>
              <a:prstGeom prst="rect">
                <a:avLst/>
              </a:prstGeom>
            </p:spPr>
          </p:pic>
        </mc:Fallback>
      </mc:AlternateContent>
      <p:sp>
        <p:nvSpPr>
          <p:cNvPr id="7" name="箭头: 下 6">
            <a:extLst>
              <a:ext uri="{FF2B5EF4-FFF2-40B4-BE49-F238E27FC236}">
                <a16:creationId xmlns:a16="http://schemas.microsoft.com/office/drawing/2014/main" id="{D2E9B512-B6A6-4FA9-94C3-A2AFC0D1ADA4}"/>
              </a:ext>
            </a:extLst>
          </p:cNvPr>
          <p:cNvSpPr/>
          <p:nvPr/>
        </p:nvSpPr>
        <p:spPr>
          <a:xfrm>
            <a:off x="3962400" y="2823397"/>
            <a:ext cx="304800" cy="2055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C4C47D04-E026-4274-B094-FDBF9425864D}"/>
              </a:ext>
            </a:extLst>
          </p:cNvPr>
          <p:cNvSpPr/>
          <p:nvPr/>
        </p:nvSpPr>
        <p:spPr>
          <a:xfrm>
            <a:off x="3962400" y="3890197"/>
            <a:ext cx="304800" cy="2055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977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3D4C0-A248-4940-AF4E-C792E52E349F}"/>
              </a:ext>
            </a:extLst>
          </p:cNvPr>
          <p:cNvSpPr>
            <a:spLocks noGrp="1"/>
          </p:cNvSpPr>
          <p:nvPr>
            <p:ph type="title"/>
          </p:nvPr>
        </p:nvSpPr>
        <p:spPr>
          <a:xfrm>
            <a:off x="493889" y="127576"/>
            <a:ext cx="8229600" cy="825697"/>
          </a:xfrm>
        </p:spPr>
        <p:txBody>
          <a:bodyPr/>
          <a:lstStyle/>
          <a:p>
            <a:r>
              <a:rPr lang="zh-CN" altLang="en-US" dirty="0"/>
              <a:t>机器学习的思路</a:t>
            </a:r>
          </a:p>
        </p:txBody>
      </p:sp>
      <p:sp>
        <p:nvSpPr>
          <p:cNvPr id="3" name="内容占位符 2">
            <a:extLst>
              <a:ext uri="{FF2B5EF4-FFF2-40B4-BE49-F238E27FC236}">
                <a16:creationId xmlns:a16="http://schemas.microsoft.com/office/drawing/2014/main" id="{A7DF2322-9692-48B3-8C10-A65DB3A7BD91}"/>
              </a:ext>
            </a:extLst>
          </p:cNvPr>
          <p:cNvSpPr>
            <a:spLocks noGrp="1"/>
          </p:cNvSpPr>
          <p:nvPr>
            <p:ph idx="1"/>
          </p:nvPr>
        </p:nvSpPr>
        <p:spPr>
          <a:xfrm>
            <a:off x="4858455" y="891436"/>
            <a:ext cx="3810000" cy="1142999"/>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marL="0" indent="0">
              <a:buNone/>
            </a:pPr>
            <a:r>
              <a:rPr lang="en-US" altLang="zh-CN" sz="2400" dirty="0"/>
              <a:t> </a:t>
            </a:r>
            <a:r>
              <a:rPr lang="en-US" altLang="zh-CN" sz="2600" dirty="0"/>
              <a:t>    </a:t>
            </a:r>
            <a:r>
              <a:rPr lang="zh-CN" altLang="en-US" sz="2600" dirty="0"/>
              <a:t>并不总结区别这两种动物的规则，而是</a:t>
            </a:r>
            <a:r>
              <a:rPr lang="zh-CN" altLang="en-US" sz="2600" b="1" dirty="0">
                <a:solidFill>
                  <a:srgbClr val="FF0000"/>
                </a:solidFill>
              </a:rPr>
              <a:t>假设</a:t>
            </a:r>
            <a:r>
              <a:rPr lang="zh-CN" altLang="en-US" sz="2600" dirty="0"/>
              <a:t>毛发颜色和耳朵大小能区别这两者。然后将这个逻辑翻译称学习程序在计算机上运行。</a:t>
            </a:r>
            <a:endParaRPr lang="en-US" altLang="zh-CN" sz="2600" dirty="0"/>
          </a:p>
        </p:txBody>
      </p:sp>
      <p:sp>
        <p:nvSpPr>
          <p:cNvPr id="6" name="矩形 5">
            <a:extLst>
              <a:ext uri="{FF2B5EF4-FFF2-40B4-BE49-F238E27FC236}">
                <a16:creationId xmlns:a16="http://schemas.microsoft.com/office/drawing/2014/main" id="{19569217-65F6-4EE7-943F-C86769B9921F}"/>
              </a:ext>
            </a:extLst>
          </p:cNvPr>
          <p:cNvSpPr/>
          <p:nvPr/>
        </p:nvSpPr>
        <p:spPr>
          <a:xfrm>
            <a:off x="4876800" y="2243005"/>
            <a:ext cx="3846689" cy="2246769"/>
          </a:xfrm>
          <a:prstGeom prst="rect">
            <a:avLst/>
          </a:prstGeom>
          <a:ln>
            <a:solidFill>
              <a:schemeClr val="accent2">
                <a:lumMod val="60000"/>
                <a:lumOff val="40000"/>
              </a:schemeClr>
            </a:solidFill>
          </a:ln>
        </p:spPr>
        <p:txBody>
          <a:bodyPr wrap="square">
            <a:spAutoFit/>
          </a:bodyPr>
          <a:lstStyle/>
          <a:p>
            <a:r>
              <a:rPr lang="en-US" altLang="zh-CN" dirty="0"/>
              <a:t>      </a:t>
            </a:r>
            <a:r>
              <a:rPr lang="zh-CN" altLang="en-US" sz="2000" dirty="0"/>
              <a:t>与此同时，从网络上收集大量老虎和斑马的图片，并将这些图片做好</a:t>
            </a:r>
            <a:r>
              <a:rPr lang="zh-CN" altLang="en-US" sz="2000" b="1" dirty="0">
                <a:solidFill>
                  <a:srgbClr val="FF0000"/>
                </a:solidFill>
              </a:rPr>
              <a:t>标记</a:t>
            </a:r>
            <a:r>
              <a:rPr lang="zh-CN" altLang="en-US" sz="2000" dirty="0"/>
              <a:t>，然后将数据（图片</a:t>
            </a:r>
            <a:r>
              <a:rPr lang="en-US" altLang="zh-CN" sz="2000" dirty="0"/>
              <a:t>+</a:t>
            </a:r>
            <a:r>
              <a:rPr lang="zh-CN" altLang="en-US" sz="2000" dirty="0"/>
              <a:t>标记）输入给之前编写好的学习程序，从而可</a:t>
            </a:r>
            <a:r>
              <a:rPr lang="zh-CN" altLang="en-US" sz="2000" b="1" dirty="0">
                <a:solidFill>
                  <a:srgbClr val="7030A0"/>
                </a:solidFill>
              </a:rPr>
              <a:t>根据数据不断累积经验和总结规则</a:t>
            </a:r>
            <a:r>
              <a:rPr lang="zh-CN" altLang="en-US" sz="2000" dirty="0"/>
              <a:t>，这个过程被称为</a:t>
            </a:r>
            <a:r>
              <a:rPr lang="zh-CN" altLang="en-US" sz="2000" b="1" dirty="0">
                <a:solidFill>
                  <a:srgbClr val="FF0000"/>
                </a:solidFill>
              </a:rPr>
              <a:t>模型训练</a:t>
            </a:r>
            <a:r>
              <a:rPr lang="zh-CN" altLang="en-US" sz="2000" dirty="0"/>
              <a:t>。</a:t>
            </a:r>
            <a:endParaRPr lang="zh-CN" altLang="en-US" dirty="0"/>
          </a:p>
        </p:txBody>
      </p:sp>
      <p:sp>
        <p:nvSpPr>
          <p:cNvPr id="7" name="矩形: 圆角 6">
            <a:extLst>
              <a:ext uri="{FF2B5EF4-FFF2-40B4-BE49-F238E27FC236}">
                <a16:creationId xmlns:a16="http://schemas.microsoft.com/office/drawing/2014/main" id="{38AF1CE1-43BB-43BE-B735-913D7D043487}"/>
              </a:ext>
            </a:extLst>
          </p:cNvPr>
          <p:cNvSpPr/>
          <p:nvPr/>
        </p:nvSpPr>
        <p:spPr>
          <a:xfrm>
            <a:off x="1752600" y="998362"/>
            <a:ext cx="2057400" cy="8256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200" dirty="0">
                <a:ln w="0"/>
                <a:solidFill>
                  <a:schemeClr val="tx1"/>
                </a:solidFill>
                <a:effectLst>
                  <a:outerShdw blurRad="38100" dist="19050" dir="2700000" algn="tl" rotWithShape="0">
                    <a:schemeClr val="dk1">
                      <a:alpha val="40000"/>
                    </a:schemeClr>
                  </a:outerShdw>
                </a:effectLst>
              </a:rPr>
              <a:t>提出假设</a:t>
            </a:r>
          </a:p>
        </p:txBody>
      </p:sp>
      <p:sp>
        <p:nvSpPr>
          <p:cNvPr id="8" name="矩形: 圆角 7">
            <a:extLst>
              <a:ext uri="{FF2B5EF4-FFF2-40B4-BE49-F238E27FC236}">
                <a16:creationId xmlns:a16="http://schemas.microsoft.com/office/drawing/2014/main" id="{3281954A-B026-4FA3-8835-52BDC53DCE7F}"/>
              </a:ext>
            </a:extLst>
          </p:cNvPr>
          <p:cNvSpPr/>
          <p:nvPr/>
        </p:nvSpPr>
        <p:spPr>
          <a:xfrm>
            <a:off x="1754011" y="2674761"/>
            <a:ext cx="2057400" cy="8256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ln w="0"/>
                <a:solidFill>
                  <a:schemeClr val="tx1"/>
                </a:solidFill>
                <a:effectLst>
                  <a:outerShdw blurRad="38100" dist="19050" dir="2700000" algn="tl" rotWithShape="0">
                    <a:schemeClr val="dk1">
                      <a:alpha val="40000"/>
                    </a:schemeClr>
                  </a:outerShdw>
                </a:effectLst>
              </a:rPr>
              <a:t>模型训练</a:t>
            </a:r>
          </a:p>
        </p:txBody>
      </p:sp>
      <p:sp>
        <p:nvSpPr>
          <p:cNvPr id="9" name="箭头: 下 8">
            <a:extLst>
              <a:ext uri="{FF2B5EF4-FFF2-40B4-BE49-F238E27FC236}">
                <a16:creationId xmlns:a16="http://schemas.microsoft.com/office/drawing/2014/main" id="{B73CBB54-4992-4826-B2B0-0168C04FA09C}"/>
              </a:ext>
            </a:extLst>
          </p:cNvPr>
          <p:cNvSpPr/>
          <p:nvPr/>
        </p:nvSpPr>
        <p:spPr>
          <a:xfrm>
            <a:off x="2590800" y="2052073"/>
            <a:ext cx="381000" cy="408981"/>
          </a:xfrm>
          <a:prstGeom prst="downArrow">
            <a:avLst/>
          </a:prstGeom>
          <a:solidFill>
            <a:schemeClr val="bg1">
              <a:lumMod val="9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ED39105-37A8-47E7-9994-E11204507845}"/>
              </a:ext>
            </a:extLst>
          </p:cNvPr>
          <p:cNvSpPr/>
          <p:nvPr/>
        </p:nvSpPr>
        <p:spPr>
          <a:xfrm>
            <a:off x="1752600" y="4108254"/>
            <a:ext cx="2057400" cy="825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n w="0"/>
                <a:solidFill>
                  <a:schemeClr val="tx1"/>
                </a:solidFill>
                <a:effectLst>
                  <a:outerShdw blurRad="38100" dist="19050" dir="2700000" algn="tl" rotWithShape="0">
                    <a:schemeClr val="dk1">
                      <a:alpha val="40000"/>
                    </a:schemeClr>
                  </a:outerShdw>
                </a:effectLst>
              </a:rPr>
              <a:t>模型应用</a:t>
            </a:r>
          </a:p>
        </p:txBody>
      </p:sp>
      <p:sp>
        <p:nvSpPr>
          <p:cNvPr id="11" name="箭头: 下 10">
            <a:extLst>
              <a:ext uri="{FF2B5EF4-FFF2-40B4-BE49-F238E27FC236}">
                <a16:creationId xmlns:a16="http://schemas.microsoft.com/office/drawing/2014/main" id="{39F5F643-6D8A-4991-90AE-65DFE0760FF4}"/>
              </a:ext>
            </a:extLst>
          </p:cNvPr>
          <p:cNvSpPr/>
          <p:nvPr/>
        </p:nvSpPr>
        <p:spPr>
          <a:xfrm>
            <a:off x="2590800" y="3699273"/>
            <a:ext cx="381000" cy="408981"/>
          </a:xfrm>
          <a:prstGeom prst="downArrow">
            <a:avLst/>
          </a:prstGeom>
          <a:solidFill>
            <a:schemeClr val="bg1">
              <a:lumMod val="9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06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7" grpId="0" animBg="1"/>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FD67072-4B05-4352-8D0F-BCCD161D6FF3}"/>
              </a:ext>
            </a:extLst>
          </p:cNvPr>
          <p:cNvSpPr txBox="1">
            <a:spLocks/>
          </p:cNvSpPr>
          <p:nvPr/>
        </p:nvSpPr>
        <p:spPr>
          <a:xfrm>
            <a:off x="228600" y="426794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a:t>机器学习与传统编程</a:t>
            </a:r>
          </a:p>
        </p:txBody>
      </p:sp>
      <p:pic>
        <p:nvPicPr>
          <p:cNvPr id="6" name="图片 5">
            <a:extLst>
              <a:ext uri="{FF2B5EF4-FFF2-40B4-BE49-F238E27FC236}">
                <a16:creationId xmlns:a16="http://schemas.microsoft.com/office/drawing/2014/main" id="{6CD93A3C-CD13-4099-9CC2-21CD76DCD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55392"/>
            <a:ext cx="6305993" cy="3988008"/>
          </a:xfrm>
          <a:prstGeom prst="rect">
            <a:avLst/>
          </a:prstGeom>
        </p:spPr>
      </p:pic>
      <p:sp>
        <p:nvSpPr>
          <p:cNvPr id="7" name="矩形 6">
            <a:extLst>
              <a:ext uri="{FF2B5EF4-FFF2-40B4-BE49-F238E27FC236}">
                <a16:creationId xmlns:a16="http://schemas.microsoft.com/office/drawing/2014/main" id="{3C7685DB-C1AE-4C2F-AB63-80D3FFD53AFB}"/>
              </a:ext>
            </a:extLst>
          </p:cNvPr>
          <p:cNvSpPr/>
          <p:nvPr/>
        </p:nvSpPr>
        <p:spPr>
          <a:xfrm>
            <a:off x="762000" y="355392"/>
            <a:ext cx="7162800" cy="168295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矩形 7">
            <a:extLst>
              <a:ext uri="{FF2B5EF4-FFF2-40B4-BE49-F238E27FC236}">
                <a16:creationId xmlns:a16="http://schemas.microsoft.com/office/drawing/2014/main" id="{B179255B-43F0-4D78-99A0-464583331E23}"/>
              </a:ext>
            </a:extLst>
          </p:cNvPr>
          <p:cNvSpPr/>
          <p:nvPr/>
        </p:nvSpPr>
        <p:spPr>
          <a:xfrm>
            <a:off x="762000" y="2038350"/>
            <a:ext cx="7162800" cy="20574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noFill/>
            </a:endParaRPr>
          </a:p>
        </p:txBody>
      </p:sp>
    </p:spTree>
    <p:extLst>
      <p:ext uri="{BB962C8B-B14F-4D97-AF65-F5344CB8AC3E}">
        <p14:creationId xmlns:p14="http://schemas.microsoft.com/office/powerpoint/2010/main" val="248654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74349-948B-4338-8C04-92DFA3C8BCA2}"/>
              </a:ext>
            </a:extLst>
          </p:cNvPr>
          <p:cNvSpPr>
            <a:spLocks noGrp="1"/>
          </p:cNvSpPr>
          <p:nvPr>
            <p:ph type="title"/>
          </p:nvPr>
        </p:nvSpPr>
        <p:spPr/>
        <p:txBody>
          <a:bodyPr>
            <a:normAutofit fontScale="90000"/>
          </a:bodyPr>
          <a:lstStyle/>
          <a:p>
            <a:pPr algn="l"/>
            <a:r>
              <a:rPr lang="zh-CN" altLang="en-US" sz="2800" b="1" dirty="0"/>
              <a:t>例</a:t>
            </a:r>
            <a:r>
              <a:rPr lang="en-US" altLang="zh-CN" sz="2800" b="1" dirty="0"/>
              <a:t>2</a:t>
            </a:r>
            <a:r>
              <a:rPr lang="en-US" altLang="zh-CN" sz="2800" dirty="0"/>
              <a:t>. </a:t>
            </a:r>
            <a:r>
              <a:rPr lang="zh-CN" altLang="en-US" sz="2800" dirty="0"/>
              <a:t>假设我们想通过一个成年人的身高（用变量</a:t>
            </a:r>
            <a:r>
              <a:rPr lang="en-US" altLang="zh-CN" sz="2800" dirty="0"/>
              <a:t>x</a:t>
            </a:r>
            <a:r>
              <a:rPr lang="zh-CN" altLang="en-US" sz="2800" dirty="0"/>
              <a:t>表示）来预测他的体重（用变量</a:t>
            </a:r>
            <a:r>
              <a:rPr lang="en-US" altLang="zh-CN" sz="2800" dirty="0"/>
              <a:t>y</a:t>
            </a:r>
            <a:r>
              <a:rPr lang="zh-CN" altLang="en-US" sz="2800" dirty="0"/>
              <a:t>表示）。</a:t>
            </a:r>
          </a:p>
        </p:txBody>
      </p:sp>
      <p:pic>
        <p:nvPicPr>
          <p:cNvPr id="5" name="图片 4">
            <a:extLst>
              <a:ext uri="{FF2B5EF4-FFF2-40B4-BE49-F238E27FC236}">
                <a16:creationId xmlns:a16="http://schemas.microsoft.com/office/drawing/2014/main" id="{04A077AB-FCB4-43FD-AF28-8DFC2083E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971550"/>
            <a:ext cx="5848350" cy="3881201"/>
          </a:xfrm>
          <a:prstGeom prst="rect">
            <a:avLst/>
          </a:prstGeom>
        </p:spPr>
      </p:pic>
      <p:pic>
        <p:nvPicPr>
          <p:cNvPr id="7" name="图片 6">
            <a:extLst>
              <a:ext uri="{FF2B5EF4-FFF2-40B4-BE49-F238E27FC236}">
                <a16:creationId xmlns:a16="http://schemas.microsoft.com/office/drawing/2014/main" id="{3F0F1537-F367-4DA8-94BF-B4DFF6FE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 y="2433401"/>
            <a:ext cx="9144000" cy="2419350"/>
          </a:xfrm>
          <a:prstGeom prst="rect">
            <a:avLst/>
          </a:prstGeom>
        </p:spPr>
      </p:pic>
      <p:cxnSp>
        <p:nvCxnSpPr>
          <p:cNvPr id="9" name="直接连接符 8">
            <a:extLst>
              <a:ext uri="{FF2B5EF4-FFF2-40B4-BE49-F238E27FC236}">
                <a16:creationId xmlns:a16="http://schemas.microsoft.com/office/drawing/2014/main" id="{A41FD3AA-6CE1-46B1-A498-4454BB4C4FE9}"/>
              </a:ext>
            </a:extLst>
          </p:cNvPr>
          <p:cNvCxnSpPr/>
          <p:nvPr/>
        </p:nvCxnSpPr>
        <p:spPr>
          <a:xfrm>
            <a:off x="4648200" y="2912150"/>
            <a:ext cx="4572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667D8B33-A52A-4C58-A548-50BF70915B39}"/>
              </a:ext>
            </a:extLst>
          </p:cNvPr>
          <p:cNvCxnSpPr>
            <a:cxnSpLocks/>
          </p:cNvCxnSpPr>
          <p:nvPr/>
        </p:nvCxnSpPr>
        <p:spPr>
          <a:xfrm>
            <a:off x="3200400" y="3257550"/>
            <a:ext cx="10668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E414FF9-82D1-482E-95FD-98CCE35EEF44}"/>
              </a:ext>
            </a:extLst>
          </p:cNvPr>
          <p:cNvCxnSpPr>
            <a:cxnSpLocks/>
          </p:cNvCxnSpPr>
          <p:nvPr/>
        </p:nvCxnSpPr>
        <p:spPr>
          <a:xfrm>
            <a:off x="6096000" y="3562350"/>
            <a:ext cx="13716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54B3792D-152F-4144-AB45-8ACE083893BD}"/>
              </a:ext>
            </a:extLst>
          </p:cNvPr>
          <p:cNvCxnSpPr>
            <a:cxnSpLocks/>
          </p:cNvCxnSpPr>
          <p:nvPr/>
        </p:nvCxnSpPr>
        <p:spPr>
          <a:xfrm>
            <a:off x="228600" y="4019550"/>
            <a:ext cx="17526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7263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概述</a:t>
            </a:r>
          </a:p>
        </p:txBody>
      </p:sp>
      <p:sp>
        <p:nvSpPr>
          <p:cNvPr id="3" name="内容占位符 2">
            <a:extLst>
              <a:ext uri="{FF2B5EF4-FFF2-40B4-BE49-F238E27FC236}">
                <a16:creationId xmlns:a16="http://schemas.microsoft.com/office/drawing/2014/main" id="{D024297B-3961-48D5-A3B2-04EF276CFA14}"/>
              </a:ext>
            </a:extLst>
          </p:cNvPr>
          <p:cNvSpPr>
            <a:spLocks noGrp="1"/>
          </p:cNvSpPr>
          <p:nvPr>
            <p:ph idx="1"/>
          </p:nvPr>
        </p:nvSpPr>
        <p:spPr/>
        <p:txBody>
          <a:bodyPr>
            <a:normAutofit/>
          </a:bodyPr>
          <a:lstStyle/>
          <a:p>
            <a:r>
              <a:rPr lang="zh-CN" altLang="en-US" dirty="0"/>
              <a:t>机器学习</a:t>
            </a:r>
            <a:endParaRPr lang="en-US" altLang="zh-CN" dirty="0"/>
          </a:p>
          <a:p>
            <a:pPr marL="0" indent="0">
              <a:buNone/>
            </a:pPr>
            <a:r>
              <a:rPr lang="en-US" altLang="zh-CN" dirty="0"/>
              <a:t>       </a:t>
            </a:r>
            <a:r>
              <a:rPr lang="zh-CN" altLang="en-US" dirty="0"/>
              <a:t>  </a:t>
            </a:r>
            <a:r>
              <a:rPr lang="zh-CN" altLang="en-US" sz="2600" dirty="0"/>
              <a:t>机器学习与传统编程</a:t>
            </a:r>
            <a:endParaRPr lang="en-US" altLang="zh-CN" sz="2600" dirty="0"/>
          </a:p>
          <a:p>
            <a:pPr marL="0" indent="0">
              <a:buNone/>
            </a:pPr>
            <a:r>
              <a:rPr lang="zh-CN" altLang="en-US" sz="2600" dirty="0"/>
              <a:t>           监督式学习和非监督式学习</a:t>
            </a:r>
            <a:endParaRPr lang="en-US" altLang="zh-CN" sz="2600" dirty="0"/>
          </a:p>
          <a:p>
            <a:r>
              <a:rPr lang="zh-CN" altLang="en-US" dirty="0">
                <a:solidFill>
                  <a:srgbClr val="FF0000"/>
                </a:solidFill>
              </a:rPr>
              <a:t>统计模型</a:t>
            </a:r>
            <a:endParaRPr lang="en-US" altLang="zh-CN" dirty="0">
              <a:solidFill>
                <a:srgbClr val="FF0000"/>
              </a:solidFill>
            </a:endParaRPr>
          </a:p>
        </p:txBody>
      </p:sp>
      <p:sp>
        <p:nvSpPr>
          <p:cNvPr id="4" name="矩形 3">
            <a:extLst>
              <a:ext uri="{FF2B5EF4-FFF2-40B4-BE49-F238E27FC236}">
                <a16:creationId xmlns:a16="http://schemas.microsoft.com/office/drawing/2014/main" id="{279A99F2-7401-4AEF-B95C-5B60BE6EC9F3}"/>
              </a:ext>
            </a:extLst>
          </p:cNvPr>
          <p:cNvSpPr/>
          <p:nvPr/>
        </p:nvSpPr>
        <p:spPr>
          <a:xfrm>
            <a:off x="304800" y="1063229"/>
            <a:ext cx="8305800" cy="37183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6" name="图形 5" descr="原子">
            <a:extLst>
              <a:ext uri="{FF2B5EF4-FFF2-40B4-BE49-F238E27FC236}">
                <a16:creationId xmlns:a16="http://schemas.microsoft.com/office/drawing/2014/main" id="{129D8DC4-9C2D-4DE4-885B-30B9D74AEA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0" y="3901722"/>
            <a:ext cx="914400" cy="914400"/>
          </a:xfrm>
          <a:prstGeom prst="rect">
            <a:avLst/>
          </a:prstGeom>
        </p:spPr>
      </p:pic>
    </p:spTree>
    <p:extLst>
      <p:ext uri="{BB962C8B-B14F-4D97-AF65-F5344CB8AC3E}">
        <p14:creationId xmlns:p14="http://schemas.microsoft.com/office/powerpoint/2010/main" val="331606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E5D6-F6FA-4343-8B2F-8F2D1E8A02D5}"/>
              </a:ext>
            </a:extLst>
          </p:cNvPr>
          <p:cNvSpPr>
            <a:spLocks noGrp="1"/>
          </p:cNvSpPr>
          <p:nvPr>
            <p:ph type="title"/>
          </p:nvPr>
        </p:nvSpPr>
        <p:spPr/>
        <p:txBody>
          <a:bodyPr/>
          <a:lstStyle/>
          <a:p>
            <a:r>
              <a:rPr lang="zh-CN" altLang="en-US" dirty="0"/>
              <a:t>统计模型</a:t>
            </a:r>
          </a:p>
        </p:txBody>
      </p:sp>
      <p:sp>
        <p:nvSpPr>
          <p:cNvPr id="3" name="内容占位符 2">
            <a:extLst>
              <a:ext uri="{FF2B5EF4-FFF2-40B4-BE49-F238E27FC236}">
                <a16:creationId xmlns:a16="http://schemas.microsoft.com/office/drawing/2014/main" id="{BFA3D60A-221F-4B08-903D-DD2C36077FB3}"/>
              </a:ext>
            </a:extLst>
          </p:cNvPr>
          <p:cNvSpPr>
            <a:spLocks noGrp="1"/>
          </p:cNvSpPr>
          <p:nvPr>
            <p:ph idx="1"/>
          </p:nvPr>
        </p:nvSpPr>
        <p:spPr/>
        <p:txBody>
          <a:bodyPr>
            <a:normAutofit/>
          </a:bodyPr>
          <a:lstStyle/>
          <a:p>
            <a:r>
              <a:rPr lang="zh-CN" altLang="en-US" sz="2400" dirty="0"/>
              <a:t>从上面的例子中可以看到，</a:t>
            </a:r>
            <a:r>
              <a:rPr lang="zh-CN" altLang="en-US" sz="2400" b="1" dirty="0">
                <a:solidFill>
                  <a:srgbClr val="FF0000"/>
                </a:solidFill>
              </a:rPr>
              <a:t>机器学习非常依赖所用的训练数据</a:t>
            </a:r>
            <a:r>
              <a:rPr lang="zh-CN" altLang="en-US" sz="2400" dirty="0"/>
              <a:t>。</a:t>
            </a:r>
            <a:endParaRPr lang="en-US" altLang="zh-CN" sz="2400" dirty="0"/>
          </a:p>
          <a:p>
            <a:r>
              <a:rPr lang="zh-CN" altLang="en-US" sz="2400" dirty="0"/>
              <a:t>数据会“说谎”</a:t>
            </a:r>
            <a:r>
              <a:rPr lang="en-US" altLang="zh-CN" sz="2400" dirty="0"/>
              <a:t>:</a:t>
            </a:r>
          </a:p>
        </p:txBody>
      </p:sp>
      <p:pic>
        <p:nvPicPr>
          <p:cNvPr id="5" name="图片 4">
            <a:extLst>
              <a:ext uri="{FF2B5EF4-FFF2-40B4-BE49-F238E27FC236}">
                <a16:creationId xmlns:a16="http://schemas.microsoft.com/office/drawing/2014/main" id="{3D68BFE6-B186-4DB5-910C-B217FF22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905781"/>
            <a:ext cx="5486400" cy="2714920"/>
          </a:xfrm>
          <a:prstGeom prst="rect">
            <a:avLst/>
          </a:prstGeom>
        </p:spPr>
      </p:pic>
      <p:sp>
        <p:nvSpPr>
          <p:cNvPr id="6" name="矩形 5">
            <a:extLst>
              <a:ext uri="{FF2B5EF4-FFF2-40B4-BE49-F238E27FC236}">
                <a16:creationId xmlns:a16="http://schemas.microsoft.com/office/drawing/2014/main" id="{9A03A735-74A2-4897-9CFC-F027B337554A}"/>
              </a:ext>
            </a:extLst>
          </p:cNvPr>
          <p:cNvSpPr/>
          <p:nvPr/>
        </p:nvSpPr>
        <p:spPr>
          <a:xfrm>
            <a:off x="4267200" y="4514291"/>
            <a:ext cx="3094117" cy="369332"/>
          </a:xfrm>
          <a:prstGeom prst="rect">
            <a:avLst/>
          </a:prstGeom>
        </p:spPr>
        <p:txBody>
          <a:bodyPr wrap="none">
            <a:spAutoFit/>
          </a:bodyPr>
          <a:lstStyle/>
          <a:p>
            <a:r>
              <a:rPr lang="zh-CN" altLang="en-US" dirty="0"/>
              <a:t>例：某</a:t>
            </a:r>
            <a:r>
              <a:rPr lang="en-US" altLang="zh-CN" dirty="0"/>
              <a:t>APP</a:t>
            </a:r>
            <a:r>
              <a:rPr lang="zh-CN" altLang="en-US" dirty="0"/>
              <a:t>每月的用户注册数</a:t>
            </a:r>
          </a:p>
        </p:txBody>
      </p:sp>
      <p:sp>
        <p:nvSpPr>
          <p:cNvPr id="7" name="文本框 6">
            <a:extLst>
              <a:ext uri="{FF2B5EF4-FFF2-40B4-BE49-F238E27FC236}">
                <a16:creationId xmlns:a16="http://schemas.microsoft.com/office/drawing/2014/main" id="{6F295F21-1345-4FB4-937E-98F9F9E455ED}"/>
              </a:ext>
            </a:extLst>
          </p:cNvPr>
          <p:cNvSpPr txBox="1"/>
          <p:nvPr/>
        </p:nvSpPr>
        <p:spPr>
          <a:xfrm>
            <a:off x="533400" y="3367167"/>
            <a:ext cx="25908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解决办法</a:t>
            </a:r>
            <a:r>
              <a:rPr lang="en-US" altLang="zh-CN" dirty="0"/>
              <a:t>:</a:t>
            </a:r>
            <a:r>
              <a:rPr lang="zh-CN" altLang="en-US" dirty="0"/>
              <a:t>使用</a:t>
            </a:r>
            <a:r>
              <a:rPr lang="zh-CN" altLang="en-US" b="1" dirty="0"/>
              <a:t>统计指标</a:t>
            </a:r>
            <a:r>
              <a:rPr lang="zh-CN" altLang="en-US" dirty="0"/>
              <a:t>，比如平均值或每月增长率等。</a:t>
            </a:r>
          </a:p>
        </p:txBody>
      </p:sp>
    </p:spTree>
    <p:extLst>
      <p:ext uri="{BB962C8B-B14F-4D97-AF65-F5344CB8AC3E}">
        <p14:creationId xmlns:p14="http://schemas.microsoft.com/office/powerpoint/2010/main" val="28219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E5D6-F6FA-4343-8B2F-8F2D1E8A02D5}"/>
              </a:ext>
            </a:extLst>
          </p:cNvPr>
          <p:cNvSpPr>
            <a:spLocks noGrp="1"/>
          </p:cNvSpPr>
          <p:nvPr>
            <p:ph type="title"/>
          </p:nvPr>
        </p:nvSpPr>
        <p:spPr>
          <a:xfrm>
            <a:off x="457200" y="31505"/>
            <a:ext cx="8229600" cy="857250"/>
          </a:xfrm>
        </p:spPr>
        <p:txBody>
          <a:bodyPr/>
          <a:lstStyle/>
          <a:p>
            <a:r>
              <a:rPr lang="zh-CN" altLang="en-US" dirty="0"/>
              <a:t>统计模型</a:t>
            </a:r>
          </a:p>
        </p:txBody>
      </p:sp>
      <p:sp>
        <p:nvSpPr>
          <p:cNvPr id="3" name="内容占位符 2">
            <a:extLst>
              <a:ext uri="{FF2B5EF4-FFF2-40B4-BE49-F238E27FC236}">
                <a16:creationId xmlns:a16="http://schemas.microsoft.com/office/drawing/2014/main" id="{BFA3D60A-221F-4B08-903D-DD2C36077FB3}"/>
              </a:ext>
            </a:extLst>
          </p:cNvPr>
          <p:cNvSpPr>
            <a:spLocks noGrp="1"/>
          </p:cNvSpPr>
          <p:nvPr>
            <p:ph idx="1"/>
          </p:nvPr>
        </p:nvSpPr>
        <p:spPr>
          <a:xfrm>
            <a:off x="304800" y="874514"/>
            <a:ext cx="8229600" cy="3394472"/>
          </a:xfrm>
        </p:spPr>
        <p:txBody>
          <a:bodyPr>
            <a:normAutofit/>
          </a:bodyPr>
          <a:lstStyle/>
          <a:p>
            <a:r>
              <a:rPr lang="zh-CN" altLang="en-US" sz="2400" dirty="0"/>
              <a:t>如果得到如图</a:t>
            </a:r>
            <a:r>
              <a:rPr lang="en-US" altLang="zh-CN" sz="2400" dirty="0"/>
              <a:t>1-7</a:t>
            </a:r>
            <a:r>
              <a:rPr lang="zh-CN" altLang="en-US" sz="2400" dirty="0"/>
              <a:t>所示的两组数据，我们应该如何用模型去描述数据的变换规律？</a:t>
            </a:r>
            <a:endParaRPr lang="en-US" altLang="zh-CN" sz="2400" dirty="0"/>
          </a:p>
        </p:txBody>
      </p:sp>
      <p:pic>
        <p:nvPicPr>
          <p:cNvPr id="8" name="图片 7">
            <a:extLst>
              <a:ext uri="{FF2B5EF4-FFF2-40B4-BE49-F238E27FC236}">
                <a16:creationId xmlns:a16="http://schemas.microsoft.com/office/drawing/2014/main" id="{2CF5A7D6-2653-48B5-BFE7-05A394EAAB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26" b="-721"/>
          <a:stretch/>
        </p:blipFill>
        <p:spPr>
          <a:xfrm>
            <a:off x="2209800" y="1809750"/>
            <a:ext cx="4876800" cy="2743200"/>
          </a:xfrm>
          <a:prstGeom prst="rect">
            <a:avLst/>
          </a:prstGeom>
        </p:spPr>
      </p:pic>
      <p:sp>
        <p:nvSpPr>
          <p:cNvPr id="9" name="文本框 8">
            <a:extLst>
              <a:ext uri="{FF2B5EF4-FFF2-40B4-BE49-F238E27FC236}">
                <a16:creationId xmlns:a16="http://schemas.microsoft.com/office/drawing/2014/main" id="{62B96968-9A4A-4CD3-81C4-C7AC351C4150}"/>
              </a:ext>
            </a:extLst>
          </p:cNvPr>
          <p:cNvSpPr txBox="1"/>
          <p:nvPr/>
        </p:nvSpPr>
        <p:spPr>
          <a:xfrm>
            <a:off x="1143000" y="2802200"/>
            <a:ext cx="1981200" cy="369332"/>
          </a:xfrm>
          <a:prstGeom prst="rect">
            <a:avLst/>
          </a:prstGeom>
          <a:noFill/>
        </p:spPr>
        <p:txBody>
          <a:bodyPr wrap="square" rtlCol="0">
            <a:spAutoFit/>
          </a:bodyPr>
          <a:lstStyle/>
          <a:p>
            <a:r>
              <a:rPr lang="zh-CN" altLang="en-US" b="1" dirty="0">
                <a:solidFill>
                  <a:srgbClr val="FF0000"/>
                </a:solidFill>
              </a:rPr>
              <a:t>二次模型</a:t>
            </a:r>
          </a:p>
        </p:txBody>
      </p:sp>
      <p:sp>
        <p:nvSpPr>
          <p:cNvPr id="10" name="文本框 9">
            <a:extLst>
              <a:ext uri="{FF2B5EF4-FFF2-40B4-BE49-F238E27FC236}">
                <a16:creationId xmlns:a16="http://schemas.microsoft.com/office/drawing/2014/main" id="{63BCE2BF-F975-484E-BAF6-592A168E2CDC}"/>
              </a:ext>
            </a:extLst>
          </p:cNvPr>
          <p:cNvSpPr txBox="1"/>
          <p:nvPr/>
        </p:nvSpPr>
        <p:spPr>
          <a:xfrm>
            <a:off x="6858000" y="2665891"/>
            <a:ext cx="1981200" cy="369332"/>
          </a:xfrm>
          <a:prstGeom prst="rect">
            <a:avLst/>
          </a:prstGeom>
          <a:noFill/>
        </p:spPr>
        <p:txBody>
          <a:bodyPr wrap="square" rtlCol="0">
            <a:spAutoFit/>
          </a:bodyPr>
          <a:lstStyle/>
          <a:p>
            <a:r>
              <a:rPr lang="zh-CN" altLang="en-US" b="1" dirty="0">
                <a:solidFill>
                  <a:srgbClr val="FF0000"/>
                </a:solidFill>
              </a:rPr>
              <a:t>线性模型</a:t>
            </a:r>
          </a:p>
        </p:txBody>
      </p:sp>
    </p:spTree>
    <p:extLst>
      <p:ext uri="{BB962C8B-B14F-4D97-AF65-F5344CB8AC3E}">
        <p14:creationId xmlns:p14="http://schemas.microsoft.com/office/powerpoint/2010/main" val="16882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E5D6-F6FA-4343-8B2F-8F2D1E8A02D5}"/>
              </a:ext>
            </a:extLst>
          </p:cNvPr>
          <p:cNvSpPr>
            <a:spLocks noGrp="1"/>
          </p:cNvSpPr>
          <p:nvPr>
            <p:ph type="title"/>
          </p:nvPr>
        </p:nvSpPr>
        <p:spPr>
          <a:xfrm>
            <a:off x="457200" y="31505"/>
            <a:ext cx="8229600" cy="857250"/>
          </a:xfrm>
        </p:spPr>
        <p:txBody>
          <a:bodyPr/>
          <a:lstStyle/>
          <a:p>
            <a:r>
              <a:rPr lang="zh-CN" altLang="en-US" dirty="0"/>
              <a:t>统计模型</a:t>
            </a:r>
          </a:p>
        </p:txBody>
      </p:sp>
      <p:sp>
        <p:nvSpPr>
          <p:cNvPr id="3" name="内容占位符 2">
            <a:extLst>
              <a:ext uri="{FF2B5EF4-FFF2-40B4-BE49-F238E27FC236}">
                <a16:creationId xmlns:a16="http://schemas.microsoft.com/office/drawing/2014/main" id="{BFA3D60A-221F-4B08-903D-DD2C36077FB3}"/>
              </a:ext>
            </a:extLst>
          </p:cNvPr>
          <p:cNvSpPr>
            <a:spLocks noGrp="1"/>
          </p:cNvSpPr>
          <p:nvPr>
            <p:ph idx="1"/>
          </p:nvPr>
        </p:nvSpPr>
        <p:spPr>
          <a:xfrm>
            <a:off x="304800" y="874514"/>
            <a:ext cx="8229600" cy="3394472"/>
          </a:xfrm>
        </p:spPr>
        <p:txBody>
          <a:bodyPr>
            <a:normAutofit/>
          </a:bodyPr>
          <a:lstStyle/>
          <a:p>
            <a:r>
              <a:rPr lang="zh-CN" altLang="en-US" sz="2400" dirty="0"/>
              <a:t>事实上，图</a:t>
            </a:r>
            <a:r>
              <a:rPr lang="en-US" altLang="zh-CN" sz="2400" dirty="0"/>
              <a:t>1-7</a:t>
            </a:r>
            <a:r>
              <a:rPr lang="zh-CN" altLang="en-US" sz="2400" dirty="0"/>
              <a:t>所示的数据只是真实数据的一个截断。当观察窗口较小，收集的数据样本太少都会导致此种情况的发生。</a:t>
            </a:r>
            <a:endParaRPr lang="en-US" altLang="zh-CN" sz="2400" dirty="0"/>
          </a:p>
        </p:txBody>
      </p:sp>
      <p:pic>
        <p:nvPicPr>
          <p:cNvPr id="5" name="图片 4">
            <a:extLst>
              <a:ext uri="{FF2B5EF4-FFF2-40B4-BE49-F238E27FC236}">
                <a16:creationId xmlns:a16="http://schemas.microsoft.com/office/drawing/2014/main" id="{598A9FC7-8D88-423C-B56F-AAF955F53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7809" y="1885950"/>
            <a:ext cx="5163581" cy="3132000"/>
          </a:xfrm>
          <a:prstGeom prst="rect">
            <a:avLst/>
          </a:prstGeom>
        </p:spPr>
      </p:pic>
    </p:spTree>
    <p:extLst>
      <p:ext uri="{BB962C8B-B14F-4D97-AF65-F5344CB8AC3E}">
        <p14:creationId xmlns:p14="http://schemas.microsoft.com/office/powerpoint/2010/main" val="2348465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E5D6-F6FA-4343-8B2F-8F2D1E8A02D5}"/>
              </a:ext>
            </a:extLst>
          </p:cNvPr>
          <p:cNvSpPr>
            <a:spLocks noGrp="1"/>
          </p:cNvSpPr>
          <p:nvPr>
            <p:ph type="title"/>
          </p:nvPr>
        </p:nvSpPr>
        <p:spPr>
          <a:xfrm>
            <a:off x="457200" y="31505"/>
            <a:ext cx="8229600" cy="857250"/>
          </a:xfrm>
        </p:spPr>
        <p:txBody>
          <a:bodyPr/>
          <a:lstStyle/>
          <a:p>
            <a:r>
              <a:rPr lang="zh-CN" altLang="en-US" dirty="0"/>
              <a:t>统计模型</a:t>
            </a:r>
          </a:p>
        </p:txBody>
      </p:sp>
      <p:sp>
        <p:nvSpPr>
          <p:cNvPr id="3" name="内容占位符 2">
            <a:extLst>
              <a:ext uri="{FF2B5EF4-FFF2-40B4-BE49-F238E27FC236}">
                <a16:creationId xmlns:a16="http://schemas.microsoft.com/office/drawing/2014/main" id="{BFA3D60A-221F-4B08-903D-DD2C36077FB3}"/>
              </a:ext>
            </a:extLst>
          </p:cNvPr>
          <p:cNvSpPr>
            <a:spLocks noGrp="1"/>
          </p:cNvSpPr>
          <p:nvPr>
            <p:ph idx="1"/>
          </p:nvPr>
        </p:nvSpPr>
        <p:spPr>
          <a:xfrm>
            <a:off x="304800" y="874514"/>
            <a:ext cx="8229600" cy="3983236"/>
          </a:xfrm>
        </p:spPr>
        <p:txBody>
          <a:bodyPr>
            <a:noAutofit/>
          </a:bodyPr>
          <a:lstStyle/>
          <a:p>
            <a:r>
              <a:rPr lang="zh-CN" altLang="en-US" sz="2400" dirty="0"/>
              <a:t>事实上，图</a:t>
            </a:r>
            <a:r>
              <a:rPr lang="en-US" altLang="zh-CN" sz="2400" dirty="0"/>
              <a:t>1-7</a:t>
            </a:r>
            <a:r>
              <a:rPr lang="zh-CN" altLang="en-US" sz="2400" dirty="0"/>
              <a:t>所示的数据只是真实数据的一个截断。当观察窗口较小，收集的数据样本太少都会导致此种情况的发生。</a:t>
            </a:r>
            <a:endParaRPr lang="en-US" altLang="zh-CN" sz="2400" dirty="0"/>
          </a:p>
          <a:p>
            <a:r>
              <a:rPr lang="zh-CN" altLang="en-US" sz="2400" dirty="0"/>
              <a:t>上述例子即为所谓的</a:t>
            </a:r>
            <a:r>
              <a:rPr lang="zh-CN" altLang="en-US" sz="2400" b="1" dirty="0">
                <a:solidFill>
                  <a:srgbClr val="FF0000"/>
                </a:solidFill>
              </a:rPr>
              <a:t>模型幻觉</a:t>
            </a:r>
            <a:r>
              <a:rPr lang="zh-CN" altLang="en-US" sz="2400" dirty="0"/>
              <a:t>：表面上找到了数据变动的规律，但其实知识由随机扰动引起的</a:t>
            </a:r>
            <a:r>
              <a:rPr lang="zh-CN" altLang="en-US" sz="2400" b="1" dirty="0"/>
              <a:t>数字巧合</a:t>
            </a:r>
            <a:r>
              <a:rPr lang="zh-CN" altLang="en-US" sz="2400" dirty="0"/>
              <a:t>。因此在搭建模型时，必须时刻保持警惕，不然很容易掉进数据的“陷阱”里，被数据给骗了，而这正是统计学的研究重点。</a:t>
            </a:r>
            <a:endParaRPr lang="en-US" altLang="zh-CN" sz="2400" dirty="0"/>
          </a:p>
          <a:p>
            <a:r>
              <a:rPr lang="zh-CN" altLang="en-US" sz="2400" dirty="0"/>
              <a:t>因此，我们应当“小心翼翼”地处理它的各种模型，以确保模型能摆脱数据中随机因素的干扰，得到稳定且正确的结论。</a:t>
            </a:r>
            <a:endParaRPr lang="en-US" altLang="zh-CN" sz="2400" dirty="0"/>
          </a:p>
        </p:txBody>
      </p:sp>
      <p:pic>
        <p:nvPicPr>
          <p:cNvPr id="5" name="图形 4" descr="花环">
            <a:extLst>
              <a:ext uri="{FF2B5EF4-FFF2-40B4-BE49-F238E27FC236}">
                <a16:creationId xmlns:a16="http://schemas.microsoft.com/office/drawing/2014/main" id="{5E7E32AB-E089-447A-86F3-BB3B31C2C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9600" y="4252383"/>
            <a:ext cx="914400" cy="914400"/>
          </a:xfrm>
          <a:prstGeom prst="rect">
            <a:avLst/>
          </a:prstGeom>
        </p:spPr>
      </p:pic>
    </p:spTree>
    <p:extLst>
      <p:ext uri="{BB962C8B-B14F-4D97-AF65-F5344CB8AC3E}">
        <p14:creationId xmlns:p14="http://schemas.microsoft.com/office/powerpoint/2010/main" val="418763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8BFD0-EB59-43B9-8151-811C04882D92}"/>
              </a:ext>
            </a:extLst>
          </p:cNvPr>
          <p:cNvSpPr>
            <a:spLocks noGrp="1"/>
          </p:cNvSpPr>
          <p:nvPr>
            <p:ph type="title"/>
          </p:nvPr>
        </p:nvSpPr>
        <p:spPr/>
        <p:txBody>
          <a:bodyPr/>
          <a:lstStyle/>
          <a:p>
            <a:r>
              <a:rPr lang="zh-CN" altLang="en-US" dirty="0"/>
              <a:t>关于本课程</a:t>
            </a:r>
          </a:p>
        </p:txBody>
      </p:sp>
      <p:sp>
        <p:nvSpPr>
          <p:cNvPr id="3" name="内容占位符 2">
            <a:extLst>
              <a:ext uri="{FF2B5EF4-FFF2-40B4-BE49-F238E27FC236}">
                <a16:creationId xmlns:a16="http://schemas.microsoft.com/office/drawing/2014/main" id="{62ADB176-B4E1-4403-9616-98587F781FD5}"/>
              </a:ext>
            </a:extLst>
          </p:cNvPr>
          <p:cNvSpPr>
            <a:spLocks noGrp="1"/>
          </p:cNvSpPr>
          <p:nvPr>
            <p:ph idx="1"/>
          </p:nvPr>
        </p:nvSpPr>
        <p:spPr>
          <a:xfrm>
            <a:off x="447869" y="1428750"/>
            <a:ext cx="8229600" cy="3394472"/>
          </a:xfrm>
        </p:spPr>
        <p:txBody>
          <a:bodyPr>
            <a:normAutofit/>
          </a:bodyPr>
          <a:lstStyle/>
          <a:p>
            <a:pPr marL="0" indent="0">
              <a:buNone/>
            </a:pPr>
            <a:r>
              <a:rPr lang="zh-CN" altLang="en-US" sz="2400" dirty="0"/>
              <a:t>一、注重模型假设和数学推导的同时，强调如何用代码实现模型；</a:t>
            </a:r>
            <a:endParaRPr lang="en-US" altLang="zh-CN" sz="2400" dirty="0"/>
          </a:p>
          <a:p>
            <a:pPr marL="0" indent="0">
              <a:buNone/>
            </a:pPr>
            <a:r>
              <a:rPr lang="zh-CN" altLang="en-US" sz="2400" dirty="0"/>
              <a:t>二、体会统计学和机器学习这两个数据科学重要方法异同，合理将两种方法结合，更好地挖掘数据的内在规律。</a:t>
            </a:r>
            <a:endParaRPr lang="en-US" altLang="zh-CN" sz="2400" dirty="0"/>
          </a:p>
          <a:p>
            <a:pPr marL="0" indent="0">
              <a:buNone/>
            </a:pPr>
            <a:r>
              <a:rPr lang="zh-CN" altLang="en-US" sz="2400" dirty="0"/>
              <a:t>三、当前，数据科学两个前沿的领域：分布式机器学习和深度学习。</a:t>
            </a:r>
          </a:p>
        </p:txBody>
      </p:sp>
    </p:spTree>
    <p:extLst>
      <p:ext uri="{BB962C8B-B14F-4D97-AF65-F5344CB8AC3E}">
        <p14:creationId xmlns:p14="http://schemas.microsoft.com/office/powerpoint/2010/main" val="83317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a:sp3d>
          </a:bodyPr>
          <a:lstStyle/>
          <a:p>
            <a:r>
              <a:rPr lang="zh-CN" altLang="en-US" dirty="0">
                <a:solidFill>
                  <a:srgbClr val="FF0000"/>
                </a:solidFill>
              </a:rPr>
              <a:t>参考教材</a:t>
            </a:r>
            <a:endParaRPr lang="en-US" dirty="0">
              <a:solidFill>
                <a:srgbClr val="FF0000"/>
              </a:solidFill>
            </a:endParaRPr>
          </a:p>
        </p:txBody>
      </p:sp>
      <p:sp>
        <p:nvSpPr>
          <p:cNvPr id="3" name="Content Placeholder 2"/>
          <p:cNvSpPr>
            <a:spLocks noGrp="1"/>
          </p:cNvSpPr>
          <p:nvPr>
            <p:ph idx="1"/>
          </p:nvPr>
        </p:nvSpPr>
        <p:spPr>
          <a:xfrm>
            <a:off x="304800" y="1183354"/>
            <a:ext cx="8229600" cy="3394472"/>
          </a:xfrm>
        </p:spPr>
        <p:txBody>
          <a:bodyPr>
            <a:normAutofit/>
          </a:bodyPr>
          <a:lstStyle/>
          <a:p>
            <a:pPr>
              <a:buFont typeface="Wingdings" panose="05000000000000000000" pitchFamily="2" charset="2"/>
              <a:buChar char="n"/>
            </a:pPr>
            <a:r>
              <a:rPr lang="zh-CN" altLang="en-US" dirty="0"/>
              <a:t>基于斯坦福大学 </a:t>
            </a:r>
            <a:r>
              <a:rPr lang="en-US" altLang="zh-CN" b="1" dirty="0"/>
              <a:t>2014 </a:t>
            </a:r>
            <a:r>
              <a:rPr lang="zh-CN" altLang="en-US" dirty="0"/>
              <a:t>机器学习课程</a:t>
            </a:r>
            <a:endParaRPr lang="en-US" altLang="zh-CN" dirty="0"/>
          </a:p>
          <a:p>
            <a:r>
              <a:rPr lang="en-US" altLang="zh-CN" dirty="0"/>
              <a:t>     Andrew Ng</a:t>
            </a:r>
            <a:endParaRPr lang="en-US" altLang="zh-CN" sz="2400" dirty="0"/>
          </a:p>
          <a:p>
            <a:r>
              <a:rPr lang="en-US" sz="2400" dirty="0"/>
              <a:t>       </a:t>
            </a:r>
            <a:r>
              <a:rPr lang="zh-CN" altLang="en-US" sz="2400" dirty="0"/>
              <a:t>网络上有视频，有中英文讲义</a:t>
            </a:r>
            <a:endParaRPr lang="en-US" altLang="zh-CN" sz="2400" dirty="0"/>
          </a:p>
          <a:p>
            <a:endParaRPr lang="en-US" altLang="zh-CN" sz="2400" dirty="0"/>
          </a:p>
          <a:p>
            <a:pPr>
              <a:buFont typeface="Wingdings" panose="05000000000000000000" pitchFamily="2" charset="2"/>
              <a:buChar char="n"/>
            </a:pPr>
            <a:r>
              <a:rPr lang="en-US" altLang="zh-CN" sz="2400" dirty="0"/>
              <a:t>《</a:t>
            </a:r>
            <a:r>
              <a:rPr lang="zh-CN" altLang="en-US" sz="2400" dirty="0"/>
              <a:t>精通数据科学：从线性回归到深度学习</a:t>
            </a:r>
            <a:r>
              <a:rPr lang="en-US" altLang="zh-CN" sz="2400" dirty="0"/>
              <a:t>》</a:t>
            </a:r>
            <a:r>
              <a:rPr lang="zh-CN" altLang="en-US" sz="2400" dirty="0"/>
              <a:t>，</a:t>
            </a:r>
            <a:endParaRPr lang="en-US" altLang="zh-CN" sz="2400" dirty="0"/>
          </a:p>
          <a:p>
            <a:pPr marL="0" indent="0">
              <a:buNone/>
            </a:pPr>
            <a:r>
              <a:rPr lang="en-US" altLang="zh-CN" sz="2400" dirty="0"/>
              <a:t>       </a:t>
            </a:r>
            <a:r>
              <a:rPr lang="zh-CN" altLang="en-US" sz="2400" dirty="0"/>
              <a:t>唐亘著，人民邮电出版社，</a:t>
            </a:r>
            <a:r>
              <a:rPr lang="en-US" altLang="zh-CN" sz="2400" dirty="0"/>
              <a:t>2018</a:t>
            </a:r>
            <a:r>
              <a:rPr lang="zh-CN" altLang="en-US" sz="2400" dirty="0"/>
              <a:t>年</a:t>
            </a:r>
            <a:endParaRPr lang="en-US" altLang="zh-CN" sz="2400" dirty="0"/>
          </a:p>
          <a:p>
            <a:endParaRPr lang="en-US" dirty="0"/>
          </a:p>
        </p:txBody>
      </p:sp>
      <p:pic>
        <p:nvPicPr>
          <p:cNvPr id="4" name="内容占位符 4">
            <a:extLst>
              <a:ext uri="{FF2B5EF4-FFF2-40B4-BE49-F238E27FC236}">
                <a16:creationId xmlns:a16="http://schemas.microsoft.com/office/drawing/2014/main" id="{C360F763-66E8-44AB-AC22-96ACA86FB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569" y="1657350"/>
            <a:ext cx="2914650" cy="3171825"/>
          </a:xfrm>
          <a:prstGeom prst="rect">
            <a:avLst/>
          </a:prstGeom>
        </p:spPr>
      </p:pic>
    </p:spTree>
    <p:extLst>
      <p:ext uri="{BB962C8B-B14F-4D97-AF65-F5344CB8AC3E}">
        <p14:creationId xmlns:p14="http://schemas.microsoft.com/office/powerpoint/2010/main" val="40700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154012" y="2463739"/>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26639" y="1123950"/>
            <a:ext cx="4483961" cy="1625589"/>
          </a:xfrm>
        </p:spPr>
        <p:txBody>
          <a:bodyPr>
            <a:noAutofit/>
          </a:bodyPr>
          <a:lstStyle/>
          <a:p>
            <a:pPr marL="457200" indent="-457200" algn="l">
              <a:buFont typeface="Wingdings" panose="05000000000000000000" pitchFamily="2" charset="2"/>
              <a:buChar char="l"/>
            </a:pPr>
            <a:r>
              <a:rPr lang="zh-CN" altLang="en-US" sz="3200" dirty="0">
                <a:solidFill>
                  <a:schemeClr val="tx1">
                    <a:lumMod val="75000"/>
                    <a:lumOff val="25000"/>
                  </a:schemeClr>
                </a:solidFill>
              </a:rPr>
              <a:t>什么是机器学习</a:t>
            </a:r>
            <a:endParaRPr lang="en-US" sz="32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3684726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57E70-588A-428A-A802-76EF0ECFFD75}"/>
              </a:ext>
            </a:extLst>
          </p:cNvPr>
          <p:cNvSpPr>
            <a:spLocks noGrp="1"/>
          </p:cNvSpPr>
          <p:nvPr>
            <p:ph type="title"/>
          </p:nvPr>
        </p:nvSpPr>
        <p:spPr/>
        <p:txBody>
          <a:bodyPr/>
          <a:lstStyle/>
          <a:p>
            <a:r>
              <a:rPr lang="zh-CN" altLang="en-US" dirty="0"/>
              <a:t>机器学习的定义</a:t>
            </a:r>
          </a:p>
        </p:txBody>
      </p:sp>
      <p:sp>
        <p:nvSpPr>
          <p:cNvPr id="3" name="内容占位符 2">
            <a:extLst>
              <a:ext uri="{FF2B5EF4-FFF2-40B4-BE49-F238E27FC236}">
                <a16:creationId xmlns:a16="http://schemas.microsoft.com/office/drawing/2014/main" id="{C1F6C33D-7808-4B32-BAEA-3F2E4A350A0F}"/>
              </a:ext>
            </a:extLst>
          </p:cNvPr>
          <p:cNvSpPr>
            <a:spLocks noGrp="1"/>
          </p:cNvSpPr>
          <p:nvPr>
            <p:ph idx="1"/>
          </p:nvPr>
        </p:nvSpPr>
        <p:spPr/>
        <p:txBody>
          <a:bodyPr>
            <a:normAutofit/>
          </a:bodyPr>
          <a:lstStyle/>
          <a:p>
            <a:r>
              <a:rPr lang="zh-CN" altLang="en-US" sz="2400" dirty="0"/>
              <a:t>机器学习是什么？</a:t>
            </a:r>
            <a:endParaRPr lang="en-US" altLang="zh-CN" sz="2400" dirty="0"/>
          </a:p>
          <a:p>
            <a:r>
              <a:rPr lang="zh-CN" altLang="en-US" sz="2400" dirty="0"/>
              <a:t>实际上，即使是在机器学习的专业人士中，也不存在一个被广泛认可的定义来准确定义机器学习是什么或不是什么？</a:t>
            </a:r>
            <a:endParaRPr lang="en-US" altLang="zh-CN" sz="2400" dirty="0"/>
          </a:p>
          <a:p>
            <a:r>
              <a:rPr lang="zh-CN" altLang="en-US" sz="2400" dirty="0"/>
              <a:t>一些人们尝试定义的示例。第一个机器学 习的定义来自于 </a:t>
            </a:r>
            <a:r>
              <a:rPr lang="en-US" altLang="zh-CN" sz="2400" dirty="0"/>
              <a:t>Arthur Samuel</a:t>
            </a:r>
            <a:r>
              <a:rPr lang="zh-CN" altLang="en-US" sz="2400" dirty="0"/>
              <a:t>。他定义机器学习为：</a:t>
            </a:r>
            <a:r>
              <a:rPr lang="zh-CN" altLang="en-US" sz="2400" b="1" dirty="0">
                <a:solidFill>
                  <a:srgbClr val="FF0000"/>
                </a:solidFill>
              </a:rPr>
              <a:t>在进行特定编程的情况下，给予计算机学习能力的领域</a:t>
            </a:r>
            <a:r>
              <a:rPr lang="zh-CN" altLang="en-US" sz="2400" dirty="0"/>
              <a:t>。</a:t>
            </a:r>
          </a:p>
        </p:txBody>
      </p:sp>
    </p:spTree>
    <p:extLst>
      <p:ext uri="{BB962C8B-B14F-4D97-AF65-F5344CB8AC3E}">
        <p14:creationId xmlns:p14="http://schemas.microsoft.com/office/powerpoint/2010/main" val="5531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72BE5-382D-4B25-BA1E-4C74A1C1D194}"/>
              </a:ext>
            </a:extLst>
          </p:cNvPr>
          <p:cNvSpPr>
            <a:spLocks noGrp="1"/>
          </p:cNvSpPr>
          <p:nvPr>
            <p:ph type="title"/>
          </p:nvPr>
        </p:nvSpPr>
        <p:spPr/>
        <p:txBody>
          <a:bodyPr/>
          <a:lstStyle/>
          <a:p>
            <a:endParaRPr lang="zh-CN" altLang="en-US" dirty="0"/>
          </a:p>
        </p:txBody>
      </p:sp>
      <p:pic>
        <p:nvPicPr>
          <p:cNvPr id="5" name="图片 4">
            <a:extLst>
              <a:ext uri="{FF2B5EF4-FFF2-40B4-BE49-F238E27FC236}">
                <a16:creationId xmlns:a16="http://schemas.microsoft.com/office/drawing/2014/main" id="{CAE19521-1BEF-4126-B587-6B53BC348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23950"/>
            <a:ext cx="8763000" cy="3461851"/>
          </a:xfrm>
          <a:prstGeom prst="rect">
            <a:avLst/>
          </a:prstGeom>
        </p:spPr>
      </p:pic>
    </p:spTree>
    <p:extLst>
      <p:ext uri="{BB962C8B-B14F-4D97-AF65-F5344CB8AC3E}">
        <p14:creationId xmlns:p14="http://schemas.microsoft.com/office/powerpoint/2010/main" val="91345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762000" y="1028701"/>
            <a:ext cx="7696200" cy="3851672"/>
          </a:xfrm>
        </p:spPr>
        <p:txBody>
          <a:bodyPr>
            <a:normAutofit fontScale="92500" lnSpcReduction="10000"/>
          </a:bodyPr>
          <a:lstStyle/>
          <a:p>
            <a:pPr eaLnBrk="1" hangingPunct="1"/>
            <a:r>
              <a:rPr lang="en-US" sz="2400" dirty="0"/>
              <a:t>Tom Mitchell (1998) Well-posed Learning Problem: A computer program is said to </a:t>
            </a:r>
            <a:r>
              <a:rPr lang="en-US" sz="2400" i="1" dirty="0"/>
              <a:t>learn</a:t>
            </a:r>
            <a:r>
              <a:rPr lang="en-US" sz="2400" dirty="0"/>
              <a:t> from experience E with respect to some task T and some performance measure P, if its performance on T, as measured by P, improves with experience E. </a:t>
            </a:r>
          </a:p>
          <a:p>
            <a:pPr eaLnBrk="1" hangingPunct="1"/>
            <a:r>
              <a:rPr lang="en-US" altLang="zh-CN" sz="2400" b="1" dirty="0"/>
              <a:t>Tom</a:t>
            </a:r>
            <a:r>
              <a:rPr lang="zh-CN" altLang="en-US" sz="2400" b="1" dirty="0"/>
              <a:t>的定义</a:t>
            </a:r>
            <a:r>
              <a:rPr lang="zh-CN" altLang="en-US" sz="2400" dirty="0"/>
              <a:t>：针对某类任务</a:t>
            </a:r>
            <a:r>
              <a:rPr lang="en-US" altLang="zh-CN" sz="2400" dirty="0"/>
              <a:t>T</a:t>
            </a:r>
            <a:r>
              <a:rPr lang="zh-CN" altLang="en-US" sz="2400" dirty="0"/>
              <a:t>，给定性能衡量指标</a:t>
            </a:r>
            <a:r>
              <a:rPr lang="en-US" altLang="zh-CN" sz="2400" dirty="0"/>
              <a:t>P</a:t>
            </a:r>
            <a:r>
              <a:rPr lang="zh-CN" altLang="en-US" sz="2400" dirty="0"/>
              <a:t>，计算机程序能根据经验</a:t>
            </a:r>
            <a:r>
              <a:rPr lang="en-US" altLang="zh-CN" sz="2400" dirty="0"/>
              <a:t>E</a:t>
            </a:r>
            <a:r>
              <a:rPr lang="zh-CN" altLang="en-US" sz="2400" dirty="0"/>
              <a:t>自我完善。</a:t>
            </a:r>
            <a:endParaRPr lang="en-US" altLang="zh-CN" sz="2400" dirty="0"/>
          </a:p>
          <a:p>
            <a:pPr eaLnBrk="1" hangingPunct="1"/>
            <a:r>
              <a:rPr lang="zh-CN" altLang="en-US" sz="2400" dirty="0"/>
              <a:t>例：西洋跳棋学习问题的解释</a:t>
            </a:r>
            <a:r>
              <a:rPr lang="en-US" altLang="zh-CN" sz="2400" dirty="0"/>
              <a:t>:</a:t>
            </a:r>
          </a:p>
          <a:p>
            <a:pPr eaLnBrk="1" hangingPunct="1"/>
            <a:r>
              <a:rPr lang="en-US" sz="2400" dirty="0"/>
              <a:t>--T, </a:t>
            </a:r>
            <a:r>
              <a:rPr lang="zh-CN" altLang="en-US" sz="2400" dirty="0"/>
              <a:t>参与比赛</a:t>
            </a:r>
            <a:endParaRPr lang="en-US" altLang="zh-CN" sz="2400" dirty="0"/>
          </a:p>
          <a:p>
            <a:pPr eaLnBrk="1" hangingPunct="1"/>
            <a:r>
              <a:rPr lang="en-US" altLang="zh-CN" sz="2400" dirty="0"/>
              <a:t>--E</a:t>
            </a:r>
            <a:r>
              <a:rPr lang="zh-CN" altLang="en-US" sz="2400" dirty="0"/>
              <a:t>，不断下棋训练</a:t>
            </a:r>
            <a:endParaRPr lang="en-US" altLang="zh-CN" sz="2400" dirty="0"/>
          </a:p>
          <a:p>
            <a:pPr eaLnBrk="1" hangingPunct="1"/>
            <a:r>
              <a:rPr lang="en-US" altLang="zh-CN" sz="2400" dirty="0"/>
              <a:t>--P,</a:t>
            </a:r>
            <a:r>
              <a:rPr lang="zh-CN" altLang="en-US" sz="2400" dirty="0"/>
              <a:t>比赛成绩（或胜率）</a:t>
            </a:r>
            <a:endParaRPr lang="en-US" sz="2400" dirty="0"/>
          </a:p>
        </p:txBody>
      </p:sp>
      <p:sp>
        <p:nvSpPr>
          <p:cNvPr id="20483" name="Rectangle 5"/>
          <p:cNvSpPr>
            <a:spLocks noGrp="1" noChangeArrowheads="1"/>
          </p:cNvSpPr>
          <p:nvPr>
            <p:ph type="title"/>
          </p:nvPr>
        </p:nvSpPr>
        <p:spPr/>
        <p:txBody>
          <a:bodyPr/>
          <a:lstStyle/>
          <a:p>
            <a:r>
              <a:rPr lang="zh-CN" altLang="en-US" dirty="0"/>
              <a:t>机器学习的定义</a:t>
            </a:r>
            <a:r>
              <a:rPr lang="en-US" altLang="zh-CN" dirty="0"/>
              <a:t>2</a:t>
            </a:r>
            <a:endParaRPr lang="en-US" dirty="0"/>
          </a:p>
        </p:txBody>
      </p:sp>
      <p:sp>
        <p:nvSpPr>
          <p:cNvPr id="32" name="矩形: 圆角 31">
            <a:extLst>
              <a:ext uri="{FF2B5EF4-FFF2-40B4-BE49-F238E27FC236}">
                <a16:creationId xmlns:a16="http://schemas.microsoft.com/office/drawing/2014/main" id="{342166E3-4649-47B7-99B1-DE9137F849B3}"/>
              </a:ext>
            </a:extLst>
          </p:cNvPr>
          <p:cNvSpPr/>
          <p:nvPr/>
        </p:nvSpPr>
        <p:spPr>
          <a:xfrm>
            <a:off x="609600" y="1028701"/>
            <a:ext cx="8077200" cy="222884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
            <a:extLst>
              <a:ext uri="{FF2B5EF4-FFF2-40B4-BE49-F238E27FC236}">
                <a16:creationId xmlns:a16="http://schemas.microsoft.com/office/drawing/2014/main" id="{B1CDDEFD-CC85-4004-86D1-83EE1DFCF75F}"/>
              </a:ext>
            </a:extLst>
          </p:cNvPr>
          <p:cNvGrpSpPr/>
          <p:nvPr/>
        </p:nvGrpSpPr>
        <p:grpSpPr>
          <a:xfrm>
            <a:off x="5029200" y="2571750"/>
            <a:ext cx="4114800" cy="2571750"/>
            <a:chOff x="914400" y="590550"/>
            <a:chExt cx="6621632" cy="4191000"/>
          </a:xfrm>
        </p:grpSpPr>
        <p:pic>
          <p:nvPicPr>
            <p:cNvPr id="5" name="Picture 2" descr="C:\Users\ang\Desktop\Noname.png">
              <a:extLst>
                <a:ext uri="{FF2B5EF4-FFF2-40B4-BE49-F238E27FC236}">
                  <a16:creationId xmlns:a16="http://schemas.microsoft.com/office/drawing/2014/main" id="{3BE16179-1E39-4D83-AFE7-2201EBF6B3DE}"/>
                </a:ext>
              </a:extLst>
            </p:cNvPr>
            <p:cNvPicPr>
              <a:picLocks noChangeAspect="1" noChangeArrowheads="1"/>
            </p:cNvPicPr>
            <p:nvPr/>
          </p:nvPicPr>
          <p:blipFill>
            <a:blip r:embed="rId3" cstate="print"/>
            <a:srcRect/>
            <a:stretch>
              <a:fillRect/>
            </a:stretch>
          </p:blipFill>
          <p:spPr bwMode="auto">
            <a:xfrm>
              <a:off x="914400" y="590550"/>
              <a:ext cx="6621632" cy="4191000"/>
            </a:xfrm>
            <a:prstGeom prst="rect">
              <a:avLst/>
            </a:prstGeom>
            <a:noFill/>
          </p:spPr>
        </p:pic>
        <p:sp>
          <p:nvSpPr>
            <p:cNvPr id="6" name="Rectangle 9">
              <a:extLst>
                <a:ext uri="{FF2B5EF4-FFF2-40B4-BE49-F238E27FC236}">
                  <a16:creationId xmlns:a16="http://schemas.microsoft.com/office/drawing/2014/main" id="{86E62310-B9F4-40F0-8B89-4D8C30012CA2}"/>
                </a:ext>
              </a:extLst>
            </p:cNvPr>
            <p:cNvSpPr/>
            <p:nvPr/>
          </p:nvSpPr>
          <p:spPr>
            <a:xfrm>
              <a:off x="2743200" y="3181350"/>
              <a:ext cx="3048000"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509020CE-72F7-4DDF-9184-760A30B6CE45}"/>
              </a:ext>
            </a:extLst>
          </p:cNvPr>
          <p:cNvSpPr>
            <a:spLocks noGrp="1"/>
          </p:cNvSpPr>
          <p:nvPr>
            <p:ph type="title"/>
          </p:nvPr>
        </p:nvSpPr>
        <p:spPr/>
        <p:txBody>
          <a:bodyPr/>
          <a:lstStyle/>
          <a:p>
            <a:r>
              <a:rPr lang="zh-CN" altLang="en-US" dirty="0"/>
              <a:t>例子：识别垃圾邮件</a:t>
            </a:r>
          </a:p>
        </p:txBody>
      </p:sp>
      <p:sp>
        <p:nvSpPr>
          <p:cNvPr id="3" name="内容占位符 2">
            <a:extLst>
              <a:ext uri="{FF2B5EF4-FFF2-40B4-BE49-F238E27FC236}">
                <a16:creationId xmlns:a16="http://schemas.microsoft.com/office/drawing/2014/main" id="{6CC7DC37-7920-46DF-89A4-445DC76E6C03}"/>
              </a:ext>
            </a:extLst>
          </p:cNvPr>
          <p:cNvSpPr>
            <a:spLocks noGrp="1"/>
          </p:cNvSpPr>
          <p:nvPr>
            <p:ph idx="1"/>
          </p:nvPr>
        </p:nvSpPr>
        <p:spPr>
          <a:xfrm>
            <a:off x="381000" y="1034654"/>
            <a:ext cx="8229600" cy="3394472"/>
          </a:xfrm>
        </p:spPr>
        <p:txBody>
          <a:bodyPr>
            <a:normAutofit/>
          </a:bodyPr>
          <a:lstStyle/>
          <a:p>
            <a:r>
              <a:rPr lang="zh-CN" altLang="en-US" sz="2400" dirty="0"/>
              <a:t>       </a:t>
            </a:r>
            <a:r>
              <a:rPr lang="zh-CN" altLang="en-US" sz="2000" dirty="0"/>
              <a:t>假设您的</a:t>
            </a:r>
            <a:r>
              <a:rPr lang="zh-CN" altLang="en-US" sz="2000" b="1" dirty="0"/>
              <a:t>电子邮件程序</a:t>
            </a:r>
            <a:r>
              <a:rPr lang="zh-CN" altLang="en-US" sz="2000" dirty="0"/>
              <a:t>会观察收到的邮件是否被你标记为垃圾邮件。</a:t>
            </a:r>
            <a:r>
              <a:rPr lang="zh-CN" altLang="en-US" sz="2000" dirty="0">
                <a:latin typeface="IPAGothic"/>
              </a:rPr>
              <a:t>在</a:t>
            </a:r>
            <a:r>
              <a:rPr lang="zh-CN" altLang="en-US" sz="2000" dirty="0">
                <a:latin typeface="TW-Kai-98_1"/>
              </a:rPr>
              <a:t>这</a:t>
            </a:r>
            <a:r>
              <a:rPr lang="zh-CN" altLang="en-US" sz="2000" dirty="0">
                <a:latin typeface="IPAGothic"/>
              </a:rPr>
              <a:t>种 </a:t>
            </a:r>
            <a:r>
              <a:rPr lang="en-US" altLang="zh-CN" sz="2000" dirty="0">
                <a:latin typeface="ArialMT"/>
              </a:rPr>
              <a:t>Email </a:t>
            </a:r>
            <a:r>
              <a:rPr lang="zh-CN" altLang="en-US" sz="2000" dirty="0">
                <a:latin typeface="IPAGothic"/>
              </a:rPr>
              <a:t>客</a:t>
            </a:r>
            <a:r>
              <a:rPr lang="zh-CN" altLang="en-US" sz="2000" dirty="0">
                <a:latin typeface="TW-Kai-98_1"/>
              </a:rPr>
              <a:t>户</a:t>
            </a:r>
            <a:r>
              <a:rPr lang="zh-CN" altLang="en-US" sz="2000" dirty="0">
                <a:latin typeface="IPAGothic"/>
              </a:rPr>
              <a:t>端中，你点</a:t>
            </a:r>
            <a:r>
              <a:rPr lang="zh-CN" altLang="en-US" sz="2000" dirty="0">
                <a:latin typeface="TW-Kai-98_1"/>
              </a:rPr>
              <a:t>击</a:t>
            </a:r>
            <a:r>
              <a:rPr lang="zh-CN" altLang="en-US" sz="2000" dirty="0">
                <a:latin typeface="ArialMT"/>
              </a:rPr>
              <a:t>“</a:t>
            </a:r>
            <a:r>
              <a:rPr lang="zh-CN" altLang="en-US" sz="2000" dirty="0">
                <a:latin typeface="TW-Kai-98_1"/>
              </a:rPr>
              <a:t>垃圾邮</a:t>
            </a:r>
            <a:r>
              <a:rPr lang="zh-CN" altLang="en-US" sz="2000" dirty="0">
                <a:latin typeface="IPAGothic"/>
              </a:rPr>
              <a:t>件</a:t>
            </a:r>
            <a:r>
              <a:rPr lang="zh-CN" altLang="en-US" sz="2000" dirty="0">
                <a:latin typeface="ArialMT"/>
              </a:rPr>
              <a:t>”</a:t>
            </a:r>
            <a:r>
              <a:rPr lang="zh-CN" altLang="en-US" sz="2000" dirty="0">
                <a:latin typeface="IPAGothic"/>
              </a:rPr>
              <a:t>按</a:t>
            </a:r>
            <a:r>
              <a:rPr lang="zh-CN" altLang="en-US" sz="2000" dirty="0">
                <a:latin typeface="TW-Kai-98_1"/>
              </a:rPr>
              <a:t>钮</a:t>
            </a:r>
            <a:r>
              <a:rPr lang="zh-CN" altLang="en-US" sz="2000" dirty="0">
                <a:latin typeface="IPAGothic"/>
              </a:rPr>
              <a:t>，</a:t>
            </a:r>
            <a:r>
              <a:rPr lang="zh-CN" altLang="en-US" sz="2000" dirty="0">
                <a:latin typeface="TW-Kai-98_1"/>
              </a:rPr>
              <a:t>报</a:t>
            </a:r>
            <a:r>
              <a:rPr lang="zh-CN" altLang="en-US" sz="2000" dirty="0">
                <a:latin typeface="IPAGothic"/>
              </a:rPr>
              <a:t>告某些 </a:t>
            </a:r>
            <a:r>
              <a:rPr lang="en-US" altLang="zh-CN" sz="2000" dirty="0">
                <a:latin typeface="ArialMT"/>
              </a:rPr>
              <a:t>email </a:t>
            </a:r>
            <a:r>
              <a:rPr lang="zh-CN" altLang="en-US" sz="2000" dirty="0">
                <a:latin typeface="TW-Kai-98_1"/>
              </a:rPr>
              <a:t>为垃圾邮</a:t>
            </a:r>
            <a:r>
              <a:rPr lang="zh-CN" altLang="en-US" sz="2000" dirty="0">
                <a:latin typeface="IPAGothic"/>
              </a:rPr>
              <a:t>件，不会影</a:t>
            </a:r>
            <a:r>
              <a:rPr lang="zh-CN" altLang="en-US" sz="2000" dirty="0">
                <a:latin typeface="TW-Kai-98_1"/>
              </a:rPr>
              <a:t>响别</a:t>
            </a:r>
            <a:r>
              <a:rPr lang="zh-CN" altLang="en-US" sz="2000" dirty="0">
                <a:latin typeface="IPAGothic"/>
              </a:rPr>
              <a:t>的</a:t>
            </a:r>
            <a:r>
              <a:rPr lang="zh-CN" altLang="en-US" sz="2000" dirty="0">
                <a:latin typeface="TW-Kai-98_1"/>
              </a:rPr>
              <a:t>邮</a:t>
            </a:r>
            <a:r>
              <a:rPr lang="zh-CN" altLang="en-US" sz="2000" dirty="0">
                <a:latin typeface="IPAGothic"/>
              </a:rPr>
              <a:t>件。基于被</a:t>
            </a:r>
            <a:r>
              <a:rPr lang="zh-CN" altLang="en-US" sz="2000" dirty="0">
                <a:latin typeface="TW-Kai-98_1"/>
              </a:rPr>
              <a:t>标记为垃圾</a:t>
            </a:r>
            <a:r>
              <a:rPr lang="zh-CN" altLang="en-US" sz="2000" dirty="0">
                <a:latin typeface="IPAGothic"/>
              </a:rPr>
              <a:t>的</a:t>
            </a:r>
            <a:r>
              <a:rPr lang="zh-CN" altLang="en-US" sz="2000" dirty="0">
                <a:latin typeface="TW-Kai-98_1"/>
              </a:rPr>
              <a:t>邮</a:t>
            </a:r>
            <a:r>
              <a:rPr lang="zh-CN" altLang="en-US" sz="2000" dirty="0">
                <a:latin typeface="IPAGothic"/>
              </a:rPr>
              <a:t>件，您的</a:t>
            </a:r>
            <a:r>
              <a:rPr lang="zh-CN" altLang="en-US" sz="2000" dirty="0">
                <a:latin typeface="TW-Kai-98_1"/>
              </a:rPr>
              <a:t>电</a:t>
            </a:r>
            <a:r>
              <a:rPr lang="zh-CN" altLang="en-US" sz="2000" dirty="0">
                <a:latin typeface="IPAGothic"/>
              </a:rPr>
              <a:t>子</a:t>
            </a:r>
            <a:r>
              <a:rPr lang="zh-CN" altLang="en-US" sz="2000" dirty="0">
                <a:latin typeface="TW-Kai-98_1"/>
              </a:rPr>
              <a:t>邮</a:t>
            </a:r>
            <a:r>
              <a:rPr lang="zh-CN" altLang="en-US" sz="2000" dirty="0">
                <a:latin typeface="IPAGothic"/>
              </a:rPr>
              <a:t>件程序能更好地学</a:t>
            </a:r>
            <a:r>
              <a:rPr lang="zh-CN" altLang="en-US" sz="2000" dirty="0">
                <a:latin typeface="TW-Kai-98_1"/>
              </a:rPr>
              <a:t>习</a:t>
            </a:r>
            <a:r>
              <a:rPr lang="zh-CN" altLang="en-US" sz="2000" dirty="0">
                <a:latin typeface="IPAGothic"/>
              </a:rPr>
              <a:t>如何</a:t>
            </a:r>
            <a:r>
              <a:rPr lang="zh-CN" altLang="en-US" sz="2000" dirty="0">
                <a:latin typeface="TW-Kai-98_1"/>
              </a:rPr>
              <a:t>过滤垃圾邮</a:t>
            </a:r>
            <a:r>
              <a:rPr lang="zh-CN" altLang="en-US" sz="2000" dirty="0">
                <a:latin typeface="IPAGothic"/>
              </a:rPr>
              <a:t>件。</a:t>
            </a:r>
            <a:r>
              <a:rPr lang="zh-CN" altLang="en-US" sz="2000" dirty="0">
                <a:latin typeface="TW-Kai-98_1"/>
              </a:rPr>
              <a:t>请问</a:t>
            </a:r>
            <a:r>
              <a:rPr lang="zh-CN" altLang="en-US" sz="2000" dirty="0">
                <a:latin typeface="IPAGothic"/>
              </a:rPr>
              <a:t>，在</a:t>
            </a:r>
            <a:r>
              <a:rPr lang="zh-CN" altLang="en-US" sz="2000" dirty="0">
                <a:latin typeface="TW-Kai-98_1"/>
              </a:rPr>
              <a:t>这</a:t>
            </a:r>
            <a:r>
              <a:rPr lang="zh-CN" altLang="en-US" sz="2000" dirty="0">
                <a:latin typeface="IPAGothic"/>
              </a:rPr>
              <a:t>个</a:t>
            </a:r>
            <a:r>
              <a:rPr lang="zh-CN" altLang="en-US" sz="2000" dirty="0">
                <a:latin typeface="TW-Kai-98_1"/>
              </a:rPr>
              <a:t>设</a:t>
            </a:r>
            <a:r>
              <a:rPr lang="zh-CN" altLang="en-US" sz="2000" dirty="0">
                <a:latin typeface="IPAGothic"/>
              </a:rPr>
              <a:t>定中，任</a:t>
            </a:r>
            <a:r>
              <a:rPr lang="zh-CN" altLang="en-US" sz="2000" dirty="0">
                <a:latin typeface="TW-Kai-98_1"/>
              </a:rPr>
              <a:t>务 </a:t>
            </a:r>
            <a:r>
              <a:rPr lang="en-US" altLang="zh-CN" sz="2000" dirty="0">
                <a:latin typeface="ArialMT"/>
              </a:rPr>
              <a:t>T </a:t>
            </a:r>
            <a:r>
              <a:rPr lang="zh-CN" altLang="en-US" sz="2000" dirty="0">
                <a:latin typeface="IPAGothic"/>
              </a:rPr>
              <a:t>是什么？</a:t>
            </a:r>
            <a:endParaRPr lang="zh-CN" altLang="en-US" sz="2400" dirty="0"/>
          </a:p>
        </p:txBody>
      </p:sp>
      <p:sp>
        <p:nvSpPr>
          <p:cNvPr id="7" name="Rectangle 20">
            <a:extLst>
              <a:ext uri="{FF2B5EF4-FFF2-40B4-BE49-F238E27FC236}">
                <a16:creationId xmlns:a16="http://schemas.microsoft.com/office/drawing/2014/main" id="{0884614A-973A-4D27-93FC-B263BC77F2FB}"/>
              </a:ext>
            </a:extLst>
          </p:cNvPr>
          <p:cNvSpPr/>
          <p:nvPr/>
        </p:nvSpPr>
        <p:spPr>
          <a:xfrm>
            <a:off x="381001" y="2947484"/>
            <a:ext cx="6553200" cy="369332"/>
          </a:xfrm>
          <a:prstGeom prst="rect">
            <a:avLst/>
          </a:prstGeom>
        </p:spPr>
        <p:txBody>
          <a:bodyPr wrap="square">
            <a:spAutoFit/>
          </a:bodyPr>
          <a:lstStyle/>
          <a:p>
            <a:r>
              <a:rPr lang="en-US" altLang="zh-CN" dirty="0">
                <a:solidFill>
                  <a:prstClr val="black"/>
                </a:solidFill>
              </a:rPr>
              <a:t>A. </a:t>
            </a:r>
            <a:r>
              <a:rPr lang="zh-CN" altLang="en-US" dirty="0">
                <a:solidFill>
                  <a:prstClr val="black"/>
                </a:solidFill>
              </a:rPr>
              <a:t>将邮件分为垃圾邮件还是非垃圾邮件。</a:t>
            </a:r>
            <a:endParaRPr lang="en-US" dirty="0">
              <a:solidFill>
                <a:prstClr val="black"/>
              </a:solidFill>
            </a:endParaRPr>
          </a:p>
        </p:txBody>
      </p:sp>
      <p:sp>
        <p:nvSpPr>
          <p:cNvPr id="8" name="Rectangle 21">
            <a:extLst>
              <a:ext uri="{FF2B5EF4-FFF2-40B4-BE49-F238E27FC236}">
                <a16:creationId xmlns:a16="http://schemas.microsoft.com/office/drawing/2014/main" id="{FA6BEE54-D7F5-4815-899C-36206D7EADF5}"/>
              </a:ext>
            </a:extLst>
          </p:cNvPr>
          <p:cNvSpPr/>
          <p:nvPr/>
        </p:nvSpPr>
        <p:spPr>
          <a:xfrm>
            <a:off x="381000" y="3404684"/>
            <a:ext cx="7789337" cy="369332"/>
          </a:xfrm>
          <a:prstGeom prst="rect">
            <a:avLst/>
          </a:prstGeom>
        </p:spPr>
        <p:txBody>
          <a:bodyPr wrap="square">
            <a:spAutoFit/>
          </a:bodyPr>
          <a:lstStyle/>
          <a:p>
            <a:r>
              <a:rPr lang="en-US" altLang="zh-CN" dirty="0">
                <a:solidFill>
                  <a:prstClr val="black"/>
                </a:solidFill>
              </a:rPr>
              <a:t>B. </a:t>
            </a:r>
            <a:r>
              <a:rPr lang="zh-CN" altLang="en-US" dirty="0">
                <a:solidFill>
                  <a:prstClr val="black"/>
                </a:solidFill>
              </a:rPr>
              <a:t>观察已被贴上垃圾邮件标签的邮件。</a:t>
            </a:r>
            <a:endParaRPr lang="en-US" dirty="0">
              <a:solidFill>
                <a:prstClr val="black"/>
              </a:solidFill>
            </a:endParaRPr>
          </a:p>
        </p:txBody>
      </p:sp>
      <p:sp>
        <p:nvSpPr>
          <p:cNvPr id="9" name="Rectangle 22">
            <a:extLst>
              <a:ext uri="{FF2B5EF4-FFF2-40B4-BE49-F238E27FC236}">
                <a16:creationId xmlns:a16="http://schemas.microsoft.com/office/drawing/2014/main" id="{DA678E0D-E2AA-41B3-8CCF-9177013CB238}"/>
              </a:ext>
            </a:extLst>
          </p:cNvPr>
          <p:cNvSpPr/>
          <p:nvPr/>
        </p:nvSpPr>
        <p:spPr>
          <a:xfrm>
            <a:off x="381001" y="3861884"/>
            <a:ext cx="7620000" cy="369332"/>
          </a:xfrm>
          <a:prstGeom prst="rect">
            <a:avLst/>
          </a:prstGeom>
        </p:spPr>
        <p:txBody>
          <a:bodyPr wrap="square">
            <a:spAutoFit/>
          </a:bodyPr>
          <a:lstStyle/>
          <a:p>
            <a:r>
              <a:rPr lang="en-US" altLang="zh-CN" dirty="0"/>
              <a:t>C. </a:t>
            </a:r>
            <a:r>
              <a:rPr lang="zh-CN" altLang="en-US" dirty="0"/>
              <a:t>正确分类为垃圾邮件</a:t>
            </a:r>
            <a:r>
              <a:rPr lang="en-US" altLang="zh-CN" dirty="0"/>
              <a:t>/</a:t>
            </a:r>
            <a:r>
              <a:rPr lang="zh-CN" altLang="en-US" dirty="0"/>
              <a:t>非垃圾邮件的邮件数量。</a:t>
            </a:r>
            <a:endParaRPr lang="en-US" dirty="0">
              <a:solidFill>
                <a:prstClr val="black"/>
              </a:solidFill>
            </a:endParaRPr>
          </a:p>
        </p:txBody>
      </p:sp>
      <p:sp>
        <p:nvSpPr>
          <p:cNvPr id="10" name="Rectangle 23">
            <a:extLst>
              <a:ext uri="{FF2B5EF4-FFF2-40B4-BE49-F238E27FC236}">
                <a16:creationId xmlns:a16="http://schemas.microsoft.com/office/drawing/2014/main" id="{9238FEAF-12EF-4818-A0D9-26957A9C393A}"/>
              </a:ext>
            </a:extLst>
          </p:cNvPr>
          <p:cNvSpPr/>
          <p:nvPr/>
        </p:nvSpPr>
        <p:spPr>
          <a:xfrm>
            <a:off x="381001" y="4336018"/>
            <a:ext cx="6553200" cy="369332"/>
          </a:xfrm>
          <a:prstGeom prst="rect">
            <a:avLst/>
          </a:prstGeom>
        </p:spPr>
        <p:txBody>
          <a:bodyPr wrap="square">
            <a:spAutoFit/>
          </a:bodyPr>
          <a:lstStyle/>
          <a:p>
            <a:r>
              <a:rPr lang="en-US" altLang="zh-CN" dirty="0">
                <a:solidFill>
                  <a:prstClr val="black"/>
                </a:solidFill>
              </a:rPr>
              <a:t>D. </a:t>
            </a:r>
            <a:r>
              <a:rPr lang="zh-CN" altLang="en-US" dirty="0">
                <a:solidFill>
                  <a:prstClr val="black"/>
                </a:solidFill>
              </a:rPr>
              <a:t>以上都不是</a:t>
            </a:r>
            <a:r>
              <a:rPr lang="en-US" dirty="0">
                <a:solidFill>
                  <a:prstClr val="black"/>
                </a:solidFill>
              </a:rPr>
              <a:t>—</a:t>
            </a:r>
            <a:r>
              <a:rPr lang="zh-CN" altLang="en-US" dirty="0">
                <a:solidFill>
                  <a:prstClr val="black"/>
                </a:solidFill>
              </a:rPr>
              <a:t>这不是一个机器学习问题</a:t>
            </a:r>
            <a:endParaRPr lang="en-US" dirty="0">
              <a:solidFill>
                <a:prstClr val="black"/>
              </a:solidFill>
            </a:endParaRPr>
          </a:p>
        </p:txBody>
      </p:sp>
    </p:spTree>
    <p:extLst>
      <p:ext uri="{BB962C8B-B14F-4D97-AF65-F5344CB8AC3E}">
        <p14:creationId xmlns:p14="http://schemas.microsoft.com/office/powerpoint/2010/main" val="1768104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3950"/>
            <a:ext cx="8229600" cy="3886200"/>
          </a:xfrm>
        </p:spPr>
        <p:txBody>
          <a:bodyPr>
            <a:noAutofit/>
          </a:bodyPr>
          <a:lstStyle/>
          <a:p>
            <a:pPr>
              <a:buFontTx/>
              <a:buChar char="-"/>
            </a:pPr>
            <a:r>
              <a:rPr lang="zh-CN" altLang="en-US" dirty="0"/>
              <a:t>监督学习      </a:t>
            </a:r>
            <a:r>
              <a:rPr lang="en-US" altLang="zh-CN" dirty="0"/>
              <a:t>Supervised learning</a:t>
            </a:r>
          </a:p>
          <a:p>
            <a:r>
              <a:rPr lang="zh-CN" altLang="en-US" dirty="0"/>
              <a:t> </a:t>
            </a:r>
            <a:r>
              <a:rPr lang="zh-CN" altLang="en-US" sz="2000" dirty="0"/>
              <a:t>简单来说监督学习这个想法是指，我们将教计算机如何去完成任务；</a:t>
            </a:r>
          </a:p>
          <a:p>
            <a:pPr>
              <a:buFontTx/>
              <a:buChar char="-"/>
            </a:pPr>
            <a:r>
              <a:rPr lang="zh-CN" altLang="en-US" dirty="0"/>
              <a:t>非监督学习  </a:t>
            </a:r>
            <a:r>
              <a:rPr lang="en-US" dirty="0"/>
              <a:t>Unsupervised learning</a:t>
            </a:r>
          </a:p>
          <a:p>
            <a:r>
              <a:rPr lang="zh-CN" altLang="en-US" sz="2000" dirty="0"/>
              <a:t>而在无监督学习中，我们打算让它自己进行学习。</a:t>
            </a:r>
            <a:endParaRPr lang="en-US" altLang="zh-CN" sz="2000" dirty="0"/>
          </a:p>
          <a:p>
            <a:endParaRPr lang="en-US" sz="1200" dirty="0"/>
          </a:p>
          <a:p>
            <a:pPr>
              <a:buNone/>
            </a:pPr>
            <a:r>
              <a:rPr lang="en-US" sz="2800" dirty="0"/>
              <a:t>Others </a:t>
            </a:r>
            <a:r>
              <a:rPr lang="en-US" altLang="zh-CN" sz="2800" dirty="0"/>
              <a:t>terms</a:t>
            </a:r>
            <a:r>
              <a:rPr lang="en-US" sz="2800" dirty="0"/>
              <a:t>: </a:t>
            </a:r>
            <a:r>
              <a:rPr lang="zh-CN" altLang="en-US" sz="2800" dirty="0"/>
              <a:t>加强学习，推荐系统算法等</a:t>
            </a:r>
            <a:r>
              <a:rPr lang="en-US" sz="2800" dirty="0"/>
              <a:t>. </a:t>
            </a:r>
          </a:p>
          <a:p>
            <a:pPr>
              <a:buNone/>
            </a:pPr>
            <a:r>
              <a:rPr lang="en-US" sz="2800" dirty="0"/>
              <a:t>M</a:t>
            </a:r>
            <a:r>
              <a:rPr lang="en-US" altLang="zh-CN" sz="2800" dirty="0"/>
              <a:t>aybe</a:t>
            </a:r>
            <a:r>
              <a:rPr lang="en-US" sz="2800" dirty="0"/>
              <a:t> talk about:</a:t>
            </a:r>
            <a:r>
              <a:rPr lang="zh-CN" altLang="en-US" sz="2800" dirty="0"/>
              <a:t>对于机器学习算法的实际应用</a:t>
            </a:r>
            <a:r>
              <a:rPr lang="en-US" sz="2800" dirty="0"/>
              <a:t>. </a:t>
            </a:r>
          </a:p>
        </p:txBody>
      </p:sp>
      <p:sp>
        <p:nvSpPr>
          <p:cNvPr id="4" name="矩形 3">
            <a:extLst>
              <a:ext uri="{FF2B5EF4-FFF2-40B4-BE49-F238E27FC236}">
                <a16:creationId xmlns:a16="http://schemas.microsoft.com/office/drawing/2014/main" id="{FD416616-374A-410B-997B-D3084BB4CFD6}"/>
              </a:ext>
            </a:extLst>
          </p:cNvPr>
          <p:cNvSpPr/>
          <p:nvPr/>
        </p:nvSpPr>
        <p:spPr>
          <a:xfrm>
            <a:off x="2209800" y="285750"/>
            <a:ext cx="5257800" cy="646331"/>
          </a:xfrm>
          <a:prstGeom prst="rect">
            <a:avLst/>
          </a:prstGeom>
        </p:spPr>
        <p:txBody>
          <a:bodyPr wrap="square">
            <a:spAutoFit/>
          </a:bodyPr>
          <a:lstStyle/>
          <a:p>
            <a:pPr>
              <a:buNone/>
            </a:pPr>
            <a:r>
              <a:rPr lang="zh-CN" altLang="en-US" sz="3600" b="1" dirty="0"/>
              <a:t>机器学习</a:t>
            </a:r>
            <a:r>
              <a:rPr lang="zh-CN" altLang="en-US" sz="3600" b="1" dirty="0">
                <a:solidFill>
                  <a:srgbClr val="FF0000"/>
                </a:solidFill>
              </a:rPr>
              <a:t>算法</a:t>
            </a:r>
            <a:r>
              <a:rPr lang="zh-CN" altLang="en-US" sz="3600" dirty="0"/>
              <a:t>概述</a:t>
            </a:r>
            <a:endParaRPr lang="en-US" altLang="zh-CN" sz="3600" dirty="0"/>
          </a:p>
        </p:txBody>
      </p:sp>
      <p:sp>
        <p:nvSpPr>
          <p:cNvPr id="5" name="矩形: 圆角 4">
            <a:extLst>
              <a:ext uri="{FF2B5EF4-FFF2-40B4-BE49-F238E27FC236}">
                <a16:creationId xmlns:a16="http://schemas.microsoft.com/office/drawing/2014/main" id="{1A80329B-FEC4-4708-8774-8684168DCB19}"/>
              </a:ext>
            </a:extLst>
          </p:cNvPr>
          <p:cNvSpPr/>
          <p:nvPr/>
        </p:nvSpPr>
        <p:spPr>
          <a:xfrm>
            <a:off x="152400" y="1047750"/>
            <a:ext cx="8534400" cy="222884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543300" y="1616053"/>
            <a:ext cx="5295900" cy="2337507"/>
          </a:xfrm>
        </p:spPr>
        <p:txBody>
          <a:bodyPr/>
          <a:lstStyle/>
          <a:p>
            <a:r>
              <a:rPr lang="zh-CN" altLang="en-US" dirty="0"/>
              <a:t>定义什么是监督学习？</a:t>
            </a:r>
            <a:endParaRPr lang="en-US" altLang="zh-CN" dirty="0"/>
          </a:p>
          <a:p>
            <a:r>
              <a:rPr lang="zh-CN" altLang="en-US" dirty="0"/>
              <a:t>什么是无监督学习？</a:t>
            </a:r>
            <a:endParaRPr lang="en-US" altLang="zh-CN" dirty="0"/>
          </a:p>
          <a:p>
            <a:r>
              <a:rPr lang="zh-CN" altLang="en-US" dirty="0"/>
              <a:t>此外，探讨何时使用二者？</a:t>
            </a:r>
            <a:endParaRPr lang="en-US" dirty="0"/>
          </a:p>
        </p:txBody>
      </p:sp>
      <p:pic>
        <p:nvPicPr>
          <p:cNvPr id="4" name="Picture 2" descr="C:\Users\ang\Desktop\iStock_000012344803Large.jpg">
            <a:extLst>
              <a:ext uri="{FF2B5EF4-FFF2-40B4-BE49-F238E27FC236}">
                <a16:creationId xmlns:a16="http://schemas.microsoft.com/office/drawing/2014/main" id="{20D681C8-52DF-4697-8C1C-4219141F5E26}"/>
              </a:ext>
            </a:extLst>
          </p:cNvPr>
          <p:cNvPicPr>
            <a:picLocks noChangeAspect="1" noChangeArrowheads="1"/>
          </p:cNvPicPr>
          <p:nvPr/>
        </p:nvPicPr>
        <p:blipFill>
          <a:blip r:embed="rId2" cstate="print"/>
          <a:srcRect b="7246"/>
          <a:stretch>
            <a:fillRect/>
          </a:stretch>
        </p:blipFill>
        <p:spPr bwMode="auto">
          <a:xfrm>
            <a:off x="228600" y="819150"/>
            <a:ext cx="3200400" cy="3657600"/>
          </a:xfrm>
          <a:prstGeom prst="rect">
            <a:avLst/>
          </a:prstGeom>
          <a:noFill/>
        </p:spPr>
      </p:pic>
    </p:spTree>
    <p:extLst>
      <p:ext uri="{BB962C8B-B14F-4D97-AF65-F5344CB8AC3E}">
        <p14:creationId xmlns:p14="http://schemas.microsoft.com/office/powerpoint/2010/main" val="192016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3996265" y="2586583"/>
            <a:ext cx="5105400" cy="1625589"/>
          </a:xfrm>
        </p:spPr>
        <p:txBody>
          <a:bodyPr>
            <a:noAutofit/>
          </a:bodyPr>
          <a:lstStyle/>
          <a:p>
            <a:pPr algn="l"/>
            <a:r>
              <a:rPr lang="zh-CN" altLang="en-US" dirty="0">
                <a:solidFill>
                  <a:schemeClr val="tx1">
                    <a:lumMod val="75000"/>
                    <a:lumOff val="25000"/>
                  </a:schemeClr>
                </a:solidFill>
              </a:rPr>
              <a:t>监督学习</a:t>
            </a:r>
            <a:br>
              <a:rPr lang="en-US" altLang="zh-CN" dirty="0">
                <a:solidFill>
                  <a:schemeClr val="tx1">
                    <a:lumMod val="75000"/>
                    <a:lumOff val="25000"/>
                  </a:schemeClr>
                </a:solidFill>
              </a:rPr>
            </a:br>
            <a:r>
              <a:rPr lang="en-US" dirty="0">
                <a:solidFill>
                  <a:schemeClr val="tx1">
                    <a:lumMod val="75000"/>
                    <a:lumOff val="25000"/>
                  </a:schemeClr>
                </a:solidFill>
              </a:rPr>
              <a:t>Supervised Learning</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65714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602448574"/>
              </p:ext>
            </p:extLst>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txBox="1">
            <a:spLocks/>
          </p:cNvSpPr>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zh-CN" altLang="en-US" sz="2800" dirty="0"/>
              <a:t>例</a:t>
            </a:r>
            <a:r>
              <a:rPr lang="en-US" altLang="zh-CN" sz="2800" dirty="0"/>
              <a:t>1. </a:t>
            </a:r>
            <a:r>
              <a:rPr lang="en-US" sz="2800" dirty="0"/>
              <a:t>Housing price prediction. </a:t>
            </a:r>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a:t>Price ($) </a:t>
            </a:r>
          </a:p>
          <a:p>
            <a:pPr algn="ctr"/>
            <a:r>
              <a:rPr lang="en-US" dirty="0"/>
              <a:t>in 1000’s</a:t>
            </a:r>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a:t>Size in feet</a:t>
            </a:r>
            <a:r>
              <a:rPr lang="en-US" baseline="30000" dirty="0"/>
              <a:t>2</a:t>
            </a:r>
            <a:r>
              <a:rPr lang="en-US" dirty="0"/>
              <a:t> </a:t>
            </a:r>
          </a:p>
        </p:txBody>
      </p:sp>
      <p:sp>
        <p:nvSpPr>
          <p:cNvPr id="10" name="Content Placeholder 2"/>
          <p:cNvSpPr txBox="1">
            <a:spLocks/>
          </p:cNvSpPr>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a:t>Regression:</a:t>
            </a:r>
            <a:r>
              <a:rPr lang="en-US" sz="2400" dirty="0"/>
              <a:t> Predict continuous valued output (price)</a:t>
            </a:r>
          </a:p>
        </p:txBody>
      </p:sp>
      <p:sp>
        <p:nvSpPr>
          <p:cNvPr id="11" name="Content Placeholder 2"/>
          <p:cNvSpPr txBox="1">
            <a:spLocks/>
          </p:cNvSpPr>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a:t>Supervised Learning</a:t>
            </a:r>
          </a:p>
          <a:p>
            <a:pPr>
              <a:buFont typeface="Arial" pitchFamily="34" charset="0"/>
              <a:buNone/>
            </a:pPr>
            <a:r>
              <a:rPr lang="en-US" sz="2400" dirty="0"/>
              <a:t>“right answers” given</a:t>
            </a:r>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C10C17-2747-4864-9793-E032024CB4CA}"/>
              </a:ext>
            </a:extLst>
          </p:cNvPr>
          <p:cNvSpPr txBox="1"/>
          <p:nvPr/>
        </p:nvSpPr>
        <p:spPr>
          <a:xfrm>
            <a:off x="5545667" y="190653"/>
            <a:ext cx="3581400" cy="707886"/>
          </a:xfrm>
          <a:prstGeom prst="rect">
            <a:avLst/>
          </a:prstGeom>
          <a:noFill/>
        </p:spPr>
        <p:txBody>
          <a:bodyPr wrap="square" rtlCol="0">
            <a:spAutoFit/>
          </a:bodyPr>
          <a:lstStyle/>
          <a:p>
            <a:r>
              <a:rPr lang="zh-CN" altLang="en-US" sz="2000" b="1" dirty="0"/>
              <a:t>目的： 当房子为</a:t>
            </a:r>
            <a:r>
              <a:rPr lang="en-US" altLang="zh-CN" sz="2000" b="1" dirty="0"/>
              <a:t>750 feet</a:t>
            </a:r>
            <a:r>
              <a:rPr lang="en-US" altLang="zh-CN" sz="2000" b="1" baseline="30000" dirty="0"/>
              <a:t>2</a:t>
            </a:r>
            <a:r>
              <a:rPr lang="zh-CN" altLang="en-US" sz="2000" b="1" dirty="0"/>
              <a:t>时，房价为多少</a:t>
            </a:r>
            <a:r>
              <a:rPr lang="en-US" altLang="zh-CN" sz="2000" b="1" dirty="0"/>
              <a:t>?</a:t>
            </a:r>
            <a:endParaRPr lang="zh-CN" altLang="en-US" sz="2000" b="1" dirty="0"/>
          </a:p>
        </p:txBody>
      </p:sp>
      <p:cxnSp>
        <p:nvCxnSpPr>
          <p:cNvPr id="5" name="直接连接符 4">
            <a:extLst>
              <a:ext uri="{FF2B5EF4-FFF2-40B4-BE49-F238E27FC236}">
                <a16:creationId xmlns:a16="http://schemas.microsoft.com/office/drawing/2014/main" id="{C111F0C5-FFD5-418E-B5BE-5229EA1F33F7}"/>
              </a:ext>
            </a:extLst>
          </p:cNvPr>
          <p:cNvCxnSpPr/>
          <p:nvPr/>
        </p:nvCxnSpPr>
        <p:spPr>
          <a:xfrm flipV="1">
            <a:off x="2895600" y="898539"/>
            <a:ext cx="3352800" cy="15208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CAE6579E-1117-4D01-ACBB-4D355E482A0C}"/>
              </a:ext>
            </a:extLst>
          </p:cNvPr>
          <p:cNvSpPr/>
          <p:nvPr/>
        </p:nvSpPr>
        <p:spPr>
          <a:xfrm>
            <a:off x="3657600" y="2037309"/>
            <a:ext cx="76200" cy="77241"/>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highlight>
                <a:srgbClr val="FFFF00"/>
              </a:highlight>
            </a:endParaRPr>
          </a:p>
        </p:txBody>
      </p:sp>
      <p:sp>
        <p:nvSpPr>
          <p:cNvPr id="12" name="文本框 11">
            <a:extLst>
              <a:ext uri="{FF2B5EF4-FFF2-40B4-BE49-F238E27FC236}">
                <a16:creationId xmlns:a16="http://schemas.microsoft.com/office/drawing/2014/main" id="{74DE35A2-DD73-46F3-B9D1-12CCC89E9762}"/>
              </a:ext>
            </a:extLst>
          </p:cNvPr>
          <p:cNvSpPr txBox="1"/>
          <p:nvPr/>
        </p:nvSpPr>
        <p:spPr>
          <a:xfrm>
            <a:off x="3781778" y="1921460"/>
            <a:ext cx="1547218" cy="369332"/>
          </a:xfrm>
          <a:prstGeom prst="rect">
            <a:avLst/>
          </a:prstGeom>
          <a:noFill/>
        </p:spPr>
        <p:txBody>
          <a:bodyPr wrap="none" rtlCol="0">
            <a:spAutoFit/>
          </a:bodyPr>
          <a:lstStyle/>
          <a:p>
            <a:r>
              <a:rPr lang="en-US" altLang="zh-CN" dirty="0"/>
              <a:t>(750, </a:t>
            </a:r>
            <a:r>
              <a:rPr lang="en-US" altLang="zh-CN" b="1" dirty="0">
                <a:solidFill>
                  <a:srgbClr val="FF0000"/>
                </a:solidFill>
              </a:rPr>
              <a:t>180,000</a:t>
            </a:r>
            <a:r>
              <a:rPr lang="en-US" altLang="zh-CN" dirty="0"/>
              <a:t>)</a:t>
            </a:r>
            <a:endParaRPr lang="zh-CN" altLang="en-US" dirty="0"/>
          </a:p>
        </p:txBody>
      </p:sp>
    </p:spTree>
    <p:extLst>
      <p:ext uri="{BB962C8B-B14F-4D97-AF65-F5344CB8AC3E}">
        <p14:creationId xmlns:p14="http://schemas.microsoft.com/office/powerpoint/2010/main" val="31822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p:bldP spid="6" grpId="0" animBg="1"/>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txBox="1">
            <a:spLocks/>
          </p:cNvSpPr>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800" dirty="0"/>
              <a:t>Housing price prediction. </a:t>
            </a:r>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a:t>Price ($) </a:t>
            </a:r>
          </a:p>
          <a:p>
            <a:pPr algn="ctr"/>
            <a:r>
              <a:rPr lang="en-US" dirty="0"/>
              <a:t>in 1000’s</a:t>
            </a:r>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a:t>Size in feet</a:t>
            </a:r>
            <a:r>
              <a:rPr lang="en-US" baseline="30000" dirty="0"/>
              <a:t>2</a:t>
            </a:r>
            <a:r>
              <a:rPr lang="en-US" dirty="0"/>
              <a:t> </a:t>
            </a:r>
          </a:p>
        </p:txBody>
      </p:sp>
      <p:sp>
        <p:nvSpPr>
          <p:cNvPr id="10" name="Content Placeholder 2"/>
          <p:cNvSpPr txBox="1">
            <a:spLocks/>
          </p:cNvSpPr>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a:t>Regression:</a:t>
            </a:r>
            <a:r>
              <a:rPr lang="en-US" sz="2400" dirty="0"/>
              <a:t> Predict continuous valued output (price)</a:t>
            </a:r>
          </a:p>
        </p:txBody>
      </p:sp>
      <p:sp>
        <p:nvSpPr>
          <p:cNvPr id="11" name="Content Placeholder 2"/>
          <p:cNvSpPr txBox="1">
            <a:spLocks/>
          </p:cNvSpPr>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a:t>Supervised Learning</a:t>
            </a:r>
          </a:p>
          <a:p>
            <a:pPr>
              <a:buFont typeface="Arial" pitchFamily="34" charset="0"/>
              <a:buNone/>
            </a:pPr>
            <a:r>
              <a:rPr lang="en-US" sz="2400" dirty="0"/>
              <a:t>“right answers” given</a:t>
            </a:r>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CC10C17-2747-4864-9793-E032024CB4CA}"/>
              </a:ext>
            </a:extLst>
          </p:cNvPr>
          <p:cNvSpPr txBox="1"/>
          <p:nvPr/>
        </p:nvSpPr>
        <p:spPr>
          <a:xfrm>
            <a:off x="5545667" y="190653"/>
            <a:ext cx="3581400" cy="707886"/>
          </a:xfrm>
          <a:prstGeom prst="rect">
            <a:avLst/>
          </a:prstGeom>
          <a:noFill/>
        </p:spPr>
        <p:txBody>
          <a:bodyPr wrap="square" rtlCol="0">
            <a:spAutoFit/>
          </a:bodyPr>
          <a:lstStyle/>
          <a:p>
            <a:r>
              <a:rPr lang="zh-CN" altLang="en-US" sz="2000" b="1" dirty="0"/>
              <a:t>目的： 当房子为</a:t>
            </a:r>
            <a:r>
              <a:rPr lang="en-US" altLang="zh-CN" sz="2000" b="1" dirty="0"/>
              <a:t>750 feet</a:t>
            </a:r>
            <a:r>
              <a:rPr lang="en-US" altLang="zh-CN" sz="2000" b="1" baseline="30000" dirty="0"/>
              <a:t>2</a:t>
            </a:r>
            <a:r>
              <a:rPr lang="zh-CN" altLang="en-US" sz="2000" b="1" dirty="0"/>
              <a:t>时，房价为多少</a:t>
            </a:r>
            <a:r>
              <a:rPr lang="en-US" altLang="zh-CN" sz="2000" b="1" dirty="0"/>
              <a:t>?</a:t>
            </a:r>
            <a:endParaRPr lang="zh-CN" altLang="en-US" sz="2000" b="1" dirty="0"/>
          </a:p>
        </p:txBody>
      </p:sp>
      <p:sp>
        <p:nvSpPr>
          <p:cNvPr id="6" name="椭圆 5">
            <a:extLst>
              <a:ext uri="{FF2B5EF4-FFF2-40B4-BE49-F238E27FC236}">
                <a16:creationId xmlns:a16="http://schemas.microsoft.com/office/drawing/2014/main" id="{CAE6579E-1117-4D01-ACBB-4D355E482A0C}"/>
              </a:ext>
            </a:extLst>
          </p:cNvPr>
          <p:cNvSpPr/>
          <p:nvPr/>
        </p:nvSpPr>
        <p:spPr>
          <a:xfrm>
            <a:off x="3505200" y="1884909"/>
            <a:ext cx="76200" cy="77241"/>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highlight>
                <a:srgbClr val="FFFF00"/>
              </a:highlight>
            </a:endParaRPr>
          </a:p>
        </p:txBody>
      </p:sp>
      <p:sp>
        <p:nvSpPr>
          <p:cNvPr id="12" name="文本框 11">
            <a:extLst>
              <a:ext uri="{FF2B5EF4-FFF2-40B4-BE49-F238E27FC236}">
                <a16:creationId xmlns:a16="http://schemas.microsoft.com/office/drawing/2014/main" id="{74DE35A2-DD73-46F3-B9D1-12CCC89E9762}"/>
              </a:ext>
            </a:extLst>
          </p:cNvPr>
          <p:cNvSpPr txBox="1"/>
          <p:nvPr/>
        </p:nvSpPr>
        <p:spPr>
          <a:xfrm>
            <a:off x="3926291" y="1738863"/>
            <a:ext cx="1548822" cy="369332"/>
          </a:xfrm>
          <a:prstGeom prst="rect">
            <a:avLst/>
          </a:prstGeom>
          <a:noFill/>
        </p:spPr>
        <p:txBody>
          <a:bodyPr wrap="none" rtlCol="0">
            <a:spAutoFit/>
          </a:bodyPr>
          <a:lstStyle/>
          <a:p>
            <a:r>
              <a:rPr lang="en-US" altLang="zh-CN" dirty="0"/>
              <a:t>(750, </a:t>
            </a:r>
            <a:r>
              <a:rPr lang="en-US" altLang="zh-CN" b="1" dirty="0">
                <a:solidFill>
                  <a:srgbClr val="FF0000"/>
                </a:solidFill>
              </a:rPr>
              <a:t>200,000</a:t>
            </a:r>
            <a:r>
              <a:rPr lang="en-US" altLang="zh-CN" dirty="0"/>
              <a:t>)</a:t>
            </a:r>
            <a:endParaRPr lang="zh-CN" altLang="en-US" dirty="0"/>
          </a:p>
        </p:txBody>
      </p:sp>
      <p:sp>
        <p:nvSpPr>
          <p:cNvPr id="5" name="任意多边形: 形状 4">
            <a:extLst>
              <a:ext uri="{FF2B5EF4-FFF2-40B4-BE49-F238E27FC236}">
                <a16:creationId xmlns:a16="http://schemas.microsoft.com/office/drawing/2014/main" id="{820F3A7F-DF24-43F4-803C-853D389C2BC0}"/>
              </a:ext>
            </a:extLst>
          </p:cNvPr>
          <p:cNvSpPr/>
          <p:nvPr/>
        </p:nvSpPr>
        <p:spPr>
          <a:xfrm>
            <a:off x="3025422" y="1354667"/>
            <a:ext cx="3567289" cy="1083733"/>
          </a:xfrm>
          <a:custGeom>
            <a:avLst/>
            <a:gdLst>
              <a:gd name="connsiteX0" fmla="*/ 0 w 3567289"/>
              <a:gd name="connsiteY0" fmla="*/ 1083733 h 1083733"/>
              <a:gd name="connsiteX1" fmla="*/ 56445 w 3567289"/>
              <a:gd name="connsiteY1" fmla="*/ 1038577 h 1083733"/>
              <a:gd name="connsiteX2" fmla="*/ 112889 w 3567289"/>
              <a:gd name="connsiteY2" fmla="*/ 982133 h 1083733"/>
              <a:gd name="connsiteX3" fmla="*/ 158045 w 3567289"/>
              <a:gd name="connsiteY3" fmla="*/ 936977 h 1083733"/>
              <a:gd name="connsiteX4" fmla="*/ 169334 w 3567289"/>
              <a:gd name="connsiteY4" fmla="*/ 903111 h 1083733"/>
              <a:gd name="connsiteX5" fmla="*/ 203200 w 3567289"/>
              <a:gd name="connsiteY5" fmla="*/ 880533 h 1083733"/>
              <a:gd name="connsiteX6" fmla="*/ 225778 w 3567289"/>
              <a:gd name="connsiteY6" fmla="*/ 846666 h 1083733"/>
              <a:gd name="connsiteX7" fmla="*/ 259645 w 3567289"/>
              <a:gd name="connsiteY7" fmla="*/ 835377 h 1083733"/>
              <a:gd name="connsiteX8" fmla="*/ 304800 w 3567289"/>
              <a:gd name="connsiteY8" fmla="*/ 790222 h 1083733"/>
              <a:gd name="connsiteX9" fmla="*/ 327378 w 3567289"/>
              <a:gd name="connsiteY9" fmla="*/ 756355 h 1083733"/>
              <a:gd name="connsiteX10" fmla="*/ 361245 w 3567289"/>
              <a:gd name="connsiteY10" fmla="*/ 745066 h 1083733"/>
              <a:gd name="connsiteX11" fmla="*/ 406400 w 3567289"/>
              <a:gd name="connsiteY11" fmla="*/ 699911 h 1083733"/>
              <a:gd name="connsiteX12" fmla="*/ 440267 w 3567289"/>
              <a:gd name="connsiteY12" fmla="*/ 654755 h 1083733"/>
              <a:gd name="connsiteX13" fmla="*/ 474134 w 3567289"/>
              <a:gd name="connsiteY13" fmla="*/ 643466 h 1083733"/>
              <a:gd name="connsiteX14" fmla="*/ 530578 w 3567289"/>
              <a:gd name="connsiteY14" fmla="*/ 598311 h 1083733"/>
              <a:gd name="connsiteX15" fmla="*/ 553156 w 3567289"/>
              <a:gd name="connsiteY15" fmla="*/ 564444 h 1083733"/>
              <a:gd name="connsiteX16" fmla="*/ 587022 w 3567289"/>
              <a:gd name="connsiteY16" fmla="*/ 553155 h 1083733"/>
              <a:gd name="connsiteX17" fmla="*/ 632178 w 3567289"/>
              <a:gd name="connsiteY17" fmla="*/ 508000 h 1083733"/>
              <a:gd name="connsiteX18" fmla="*/ 654756 w 3567289"/>
              <a:gd name="connsiteY18" fmla="*/ 474133 h 1083733"/>
              <a:gd name="connsiteX19" fmla="*/ 722489 w 3567289"/>
              <a:gd name="connsiteY19" fmla="*/ 428977 h 1083733"/>
              <a:gd name="connsiteX20" fmla="*/ 745067 w 3567289"/>
              <a:gd name="connsiteY20" fmla="*/ 395111 h 1083733"/>
              <a:gd name="connsiteX21" fmla="*/ 778934 w 3567289"/>
              <a:gd name="connsiteY21" fmla="*/ 383822 h 1083733"/>
              <a:gd name="connsiteX22" fmla="*/ 812800 w 3567289"/>
              <a:gd name="connsiteY22" fmla="*/ 361244 h 1083733"/>
              <a:gd name="connsiteX23" fmla="*/ 835378 w 3567289"/>
              <a:gd name="connsiteY23" fmla="*/ 327377 h 1083733"/>
              <a:gd name="connsiteX24" fmla="*/ 869245 w 3567289"/>
              <a:gd name="connsiteY24" fmla="*/ 316089 h 1083733"/>
              <a:gd name="connsiteX25" fmla="*/ 903111 w 3567289"/>
              <a:gd name="connsiteY25" fmla="*/ 293511 h 1083733"/>
              <a:gd name="connsiteX26" fmla="*/ 925689 w 3567289"/>
              <a:gd name="connsiteY26" fmla="*/ 259644 h 1083733"/>
              <a:gd name="connsiteX27" fmla="*/ 959556 w 3567289"/>
              <a:gd name="connsiteY27" fmla="*/ 248355 h 1083733"/>
              <a:gd name="connsiteX28" fmla="*/ 1061156 w 3567289"/>
              <a:gd name="connsiteY28" fmla="*/ 203200 h 1083733"/>
              <a:gd name="connsiteX29" fmla="*/ 1128889 w 3567289"/>
              <a:gd name="connsiteY29" fmla="*/ 180622 h 1083733"/>
              <a:gd name="connsiteX30" fmla="*/ 1207911 w 3567289"/>
              <a:gd name="connsiteY30" fmla="*/ 158044 h 1083733"/>
              <a:gd name="connsiteX31" fmla="*/ 1309511 w 3567289"/>
              <a:gd name="connsiteY31" fmla="*/ 146755 h 1083733"/>
              <a:gd name="connsiteX32" fmla="*/ 1512711 w 3567289"/>
              <a:gd name="connsiteY32" fmla="*/ 124177 h 1083733"/>
              <a:gd name="connsiteX33" fmla="*/ 1546578 w 3567289"/>
              <a:gd name="connsiteY33" fmla="*/ 112889 h 1083733"/>
              <a:gd name="connsiteX34" fmla="*/ 1682045 w 3567289"/>
              <a:gd name="connsiteY34" fmla="*/ 90311 h 1083733"/>
              <a:gd name="connsiteX35" fmla="*/ 1794934 w 3567289"/>
              <a:gd name="connsiteY35" fmla="*/ 79022 h 1083733"/>
              <a:gd name="connsiteX36" fmla="*/ 2302934 w 3567289"/>
              <a:gd name="connsiteY36" fmla="*/ 67733 h 1083733"/>
              <a:gd name="connsiteX37" fmla="*/ 2415822 w 3567289"/>
              <a:gd name="connsiteY37" fmla="*/ 56444 h 1083733"/>
              <a:gd name="connsiteX38" fmla="*/ 2562578 w 3567289"/>
              <a:gd name="connsiteY38" fmla="*/ 22577 h 1083733"/>
              <a:gd name="connsiteX39" fmla="*/ 2596445 w 3567289"/>
              <a:gd name="connsiteY39" fmla="*/ 11289 h 1083733"/>
              <a:gd name="connsiteX40" fmla="*/ 2686756 w 3567289"/>
              <a:gd name="connsiteY40" fmla="*/ 0 h 1083733"/>
              <a:gd name="connsiteX41" fmla="*/ 3104445 w 3567289"/>
              <a:gd name="connsiteY41" fmla="*/ 11289 h 1083733"/>
              <a:gd name="connsiteX42" fmla="*/ 3172178 w 3567289"/>
              <a:gd name="connsiteY42" fmla="*/ 33866 h 1083733"/>
              <a:gd name="connsiteX43" fmla="*/ 3239911 w 3567289"/>
              <a:gd name="connsiteY43" fmla="*/ 79022 h 1083733"/>
              <a:gd name="connsiteX44" fmla="*/ 3307645 w 3567289"/>
              <a:gd name="connsiteY44" fmla="*/ 101600 h 1083733"/>
              <a:gd name="connsiteX45" fmla="*/ 3341511 w 3567289"/>
              <a:gd name="connsiteY45" fmla="*/ 124177 h 1083733"/>
              <a:gd name="connsiteX46" fmla="*/ 3409245 w 3567289"/>
              <a:gd name="connsiteY46" fmla="*/ 146755 h 1083733"/>
              <a:gd name="connsiteX47" fmla="*/ 3510845 w 3567289"/>
              <a:gd name="connsiteY47" fmla="*/ 191911 h 1083733"/>
              <a:gd name="connsiteX48" fmla="*/ 3567289 w 3567289"/>
              <a:gd name="connsiteY48" fmla="*/ 203200 h 108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67289" h="1083733">
                <a:moveTo>
                  <a:pt x="0" y="1083733"/>
                </a:moveTo>
                <a:cubicBezTo>
                  <a:pt x="18815" y="1068681"/>
                  <a:pt x="39407" y="1055615"/>
                  <a:pt x="56445" y="1038577"/>
                </a:cubicBezTo>
                <a:cubicBezTo>
                  <a:pt x="131704" y="963318"/>
                  <a:pt x="22575" y="1042342"/>
                  <a:pt x="112889" y="982133"/>
                </a:cubicBezTo>
                <a:cubicBezTo>
                  <a:pt x="142992" y="891823"/>
                  <a:pt x="97838" y="997183"/>
                  <a:pt x="158045" y="936977"/>
                </a:cubicBezTo>
                <a:cubicBezTo>
                  <a:pt x="166459" y="928563"/>
                  <a:pt x="161901" y="912403"/>
                  <a:pt x="169334" y="903111"/>
                </a:cubicBezTo>
                <a:cubicBezTo>
                  <a:pt x="177809" y="892517"/>
                  <a:pt x="191911" y="888059"/>
                  <a:pt x="203200" y="880533"/>
                </a:cubicBezTo>
                <a:cubicBezTo>
                  <a:pt x="210726" y="869244"/>
                  <a:pt x="215183" y="855142"/>
                  <a:pt x="225778" y="846666"/>
                </a:cubicBezTo>
                <a:cubicBezTo>
                  <a:pt x="235070" y="839232"/>
                  <a:pt x="251231" y="843791"/>
                  <a:pt x="259645" y="835377"/>
                </a:cubicBezTo>
                <a:cubicBezTo>
                  <a:pt x="319854" y="775170"/>
                  <a:pt x="214489" y="820327"/>
                  <a:pt x="304800" y="790222"/>
                </a:cubicBezTo>
                <a:cubicBezTo>
                  <a:pt x="312326" y="778933"/>
                  <a:pt x="316783" y="764831"/>
                  <a:pt x="327378" y="756355"/>
                </a:cubicBezTo>
                <a:cubicBezTo>
                  <a:pt x="336670" y="748921"/>
                  <a:pt x="352831" y="753480"/>
                  <a:pt x="361245" y="745066"/>
                </a:cubicBezTo>
                <a:cubicBezTo>
                  <a:pt x="421454" y="684859"/>
                  <a:pt x="316089" y="730016"/>
                  <a:pt x="406400" y="699911"/>
                </a:cubicBezTo>
                <a:cubicBezTo>
                  <a:pt x="417689" y="684859"/>
                  <a:pt x="425813" y="666800"/>
                  <a:pt x="440267" y="654755"/>
                </a:cubicBezTo>
                <a:cubicBezTo>
                  <a:pt x="449409" y="647137"/>
                  <a:pt x="464842" y="650900"/>
                  <a:pt x="474134" y="643466"/>
                </a:cubicBezTo>
                <a:cubicBezTo>
                  <a:pt x="547080" y="585109"/>
                  <a:pt x="445451" y="626687"/>
                  <a:pt x="530578" y="598311"/>
                </a:cubicBezTo>
                <a:cubicBezTo>
                  <a:pt x="538104" y="587022"/>
                  <a:pt x="542561" y="572920"/>
                  <a:pt x="553156" y="564444"/>
                </a:cubicBezTo>
                <a:cubicBezTo>
                  <a:pt x="562448" y="557010"/>
                  <a:pt x="578608" y="561569"/>
                  <a:pt x="587022" y="553155"/>
                </a:cubicBezTo>
                <a:cubicBezTo>
                  <a:pt x="647228" y="492949"/>
                  <a:pt x="541867" y="538104"/>
                  <a:pt x="632178" y="508000"/>
                </a:cubicBezTo>
                <a:cubicBezTo>
                  <a:pt x="639704" y="496711"/>
                  <a:pt x="644545" y="483067"/>
                  <a:pt x="654756" y="474133"/>
                </a:cubicBezTo>
                <a:cubicBezTo>
                  <a:pt x="675177" y="456264"/>
                  <a:pt x="722489" y="428977"/>
                  <a:pt x="722489" y="428977"/>
                </a:cubicBezTo>
                <a:cubicBezTo>
                  <a:pt x="730015" y="417688"/>
                  <a:pt x="734473" y="403586"/>
                  <a:pt x="745067" y="395111"/>
                </a:cubicBezTo>
                <a:cubicBezTo>
                  <a:pt x="754359" y="387677"/>
                  <a:pt x="768291" y="389144"/>
                  <a:pt x="778934" y="383822"/>
                </a:cubicBezTo>
                <a:cubicBezTo>
                  <a:pt x="791069" y="377754"/>
                  <a:pt x="801511" y="368770"/>
                  <a:pt x="812800" y="361244"/>
                </a:cubicBezTo>
                <a:cubicBezTo>
                  <a:pt x="820326" y="349955"/>
                  <a:pt x="824783" y="335853"/>
                  <a:pt x="835378" y="327377"/>
                </a:cubicBezTo>
                <a:cubicBezTo>
                  <a:pt x="844670" y="319944"/>
                  <a:pt x="858602" y="321411"/>
                  <a:pt x="869245" y="316089"/>
                </a:cubicBezTo>
                <a:cubicBezTo>
                  <a:pt x="881380" y="310022"/>
                  <a:pt x="891822" y="301037"/>
                  <a:pt x="903111" y="293511"/>
                </a:cubicBezTo>
                <a:cubicBezTo>
                  <a:pt x="910637" y="282222"/>
                  <a:pt x="915094" y="268120"/>
                  <a:pt x="925689" y="259644"/>
                </a:cubicBezTo>
                <a:cubicBezTo>
                  <a:pt x="934981" y="252210"/>
                  <a:pt x="948913" y="253677"/>
                  <a:pt x="959556" y="248355"/>
                </a:cubicBezTo>
                <a:cubicBezTo>
                  <a:pt x="1066894" y="194685"/>
                  <a:pt x="886406" y="261449"/>
                  <a:pt x="1061156" y="203200"/>
                </a:cubicBezTo>
                <a:lnTo>
                  <a:pt x="1128889" y="180622"/>
                </a:lnTo>
                <a:cubicBezTo>
                  <a:pt x="1154177" y="172193"/>
                  <a:pt x="1181588" y="162094"/>
                  <a:pt x="1207911" y="158044"/>
                </a:cubicBezTo>
                <a:cubicBezTo>
                  <a:pt x="1241590" y="152863"/>
                  <a:pt x="1275623" y="150322"/>
                  <a:pt x="1309511" y="146755"/>
                </a:cubicBezTo>
                <a:cubicBezTo>
                  <a:pt x="1490741" y="127678"/>
                  <a:pt x="1354267" y="143983"/>
                  <a:pt x="1512711" y="124177"/>
                </a:cubicBezTo>
                <a:cubicBezTo>
                  <a:pt x="1524000" y="120414"/>
                  <a:pt x="1535034" y="115775"/>
                  <a:pt x="1546578" y="112889"/>
                </a:cubicBezTo>
                <a:cubicBezTo>
                  <a:pt x="1584475" y="103415"/>
                  <a:pt x="1645931" y="94560"/>
                  <a:pt x="1682045" y="90311"/>
                </a:cubicBezTo>
                <a:cubicBezTo>
                  <a:pt x="1719603" y="85892"/>
                  <a:pt x="1757142" y="80396"/>
                  <a:pt x="1794934" y="79022"/>
                </a:cubicBezTo>
                <a:cubicBezTo>
                  <a:pt x="1964197" y="72867"/>
                  <a:pt x="2133601" y="71496"/>
                  <a:pt x="2302934" y="67733"/>
                </a:cubicBezTo>
                <a:cubicBezTo>
                  <a:pt x="2340563" y="63970"/>
                  <a:pt x="2378337" y="61442"/>
                  <a:pt x="2415822" y="56444"/>
                </a:cubicBezTo>
                <a:cubicBezTo>
                  <a:pt x="2445675" y="52464"/>
                  <a:pt x="2545864" y="28148"/>
                  <a:pt x="2562578" y="22577"/>
                </a:cubicBezTo>
                <a:cubicBezTo>
                  <a:pt x="2573867" y="18814"/>
                  <a:pt x="2584737" y="13418"/>
                  <a:pt x="2596445" y="11289"/>
                </a:cubicBezTo>
                <a:cubicBezTo>
                  <a:pt x="2626294" y="5862"/>
                  <a:pt x="2656652" y="3763"/>
                  <a:pt x="2686756" y="0"/>
                </a:cubicBezTo>
                <a:cubicBezTo>
                  <a:pt x="2825986" y="3763"/>
                  <a:pt x="2965502" y="1596"/>
                  <a:pt x="3104445" y="11289"/>
                </a:cubicBezTo>
                <a:cubicBezTo>
                  <a:pt x="3128186" y="12945"/>
                  <a:pt x="3152376" y="20665"/>
                  <a:pt x="3172178" y="33866"/>
                </a:cubicBezTo>
                <a:cubicBezTo>
                  <a:pt x="3194756" y="48918"/>
                  <a:pt x="3214168" y="70441"/>
                  <a:pt x="3239911" y="79022"/>
                </a:cubicBezTo>
                <a:cubicBezTo>
                  <a:pt x="3262489" y="86548"/>
                  <a:pt x="3287843" y="88399"/>
                  <a:pt x="3307645" y="101600"/>
                </a:cubicBezTo>
                <a:cubicBezTo>
                  <a:pt x="3318934" y="109126"/>
                  <a:pt x="3329113" y="118667"/>
                  <a:pt x="3341511" y="124177"/>
                </a:cubicBezTo>
                <a:cubicBezTo>
                  <a:pt x="3363259" y="133843"/>
                  <a:pt x="3409245" y="146755"/>
                  <a:pt x="3409245" y="146755"/>
                </a:cubicBezTo>
                <a:cubicBezTo>
                  <a:pt x="3462913" y="182535"/>
                  <a:pt x="3430239" y="165042"/>
                  <a:pt x="3510845" y="191911"/>
                </a:cubicBezTo>
                <a:cubicBezTo>
                  <a:pt x="3551852" y="205580"/>
                  <a:pt x="3532811" y="203200"/>
                  <a:pt x="3567289" y="203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683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4657"/>
            <a:ext cx="8229600" cy="857250"/>
          </a:xfrm>
        </p:spPr>
        <p:txBody>
          <a:bodyPr>
            <a:scene3d>
              <a:camera prst="orthographicFront"/>
              <a:lightRig rig="threePt" dir="t"/>
            </a:scene3d>
            <a:sp3d extrusionH="57150">
              <a:bevelT w="38100" h="38100"/>
            </a:sp3d>
          </a:bodyPr>
          <a:lstStyle/>
          <a:p>
            <a:r>
              <a:rPr lang="zh-CN" altLang="en-US" dirty="0">
                <a:solidFill>
                  <a:srgbClr val="FF0000"/>
                </a:solidFill>
              </a:rPr>
              <a:t>前期基础要求</a:t>
            </a:r>
            <a:endParaRPr lang="en-US" dirty="0">
              <a:solidFill>
                <a:srgbClr val="FF0000"/>
              </a:solidFill>
            </a:endParaRPr>
          </a:p>
        </p:txBody>
      </p:sp>
      <p:sp>
        <p:nvSpPr>
          <p:cNvPr id="3" name="Content Placeholder 2"/>
          <p:cNvSpPr>
            <a:spLocks noGrp="1"/>
          </p:cNvSpPr>
          <p:nvPr>
            <p:ph idx="1"/>
          </p:nvPr>
        </p:nvSpPr>
        <p:spPr>
          <a:xfrm>
            <a:off x="228600" y="1063229"/>
            <a:ext cx="8534400" cy="3946921"/>
          </a:xfrm>
        </p:spPr>
        <p:txBody>
          <a:bodyPr>
            <a:normAutofit/>
          </a:bodyPr>
          <a:lstStyle/>
          <a:p>
            <a:pPr>
              <a:buFont typeface="Wingdings" panose="05000000000000000000" pitchFamily="2" charset="2"/>
              <a:buChar char="n"/>
            </a:pPr>
            <a:r>
              <a:rPr lang="zh-CN" altLang="en-US" sz="2800" b="1" dirty="0">
                <a:solidFill>
                  <a:srgbClr val="FF0000"/>
                </a:solidFill>
              </a:rPr>
              <a:t>统计学基础</a:t>
            </a:r>
            <a:endParaRPr lang="en-US" altLang="zh-CN" sz="2800" b="1" dirty="0">
              <a:solidFill>
                <a:srgbClr val="FF0000"/>
              </a:solidFill>
            </a:endParaRPr>
          </a:p>
          <a:p>
            <a:pPr marL="0" indent="0">
              <a:buNone/>
            </a:pPr>
            <a:r>
              <a:rPr lang="zh-CN" altLang="en-US" sz="2000" dirty="0"/>
              <a:t>      </a:t>
            </a:r>
            <a:r>
              <a:rPr lang="zh-CN" altLang="en-US" sz="2000" b="1" dirty="0"/>
              <a:t>数据科学</a:t>
            </a:r>
            <a:r>
              <a:rPr lang="zh-CN" altLang="en-US" sz="2000" dirty="0"/>
              <a:t>领域常见分为两个学派：以统计为基础的统计学派，以机器学习为基础的人工智能学派；</a:t>
            </a:r>
            <a:endParaRPr lang="en-US" altLang="zh-CN" sz="2000" dirty="0"/>
          </a:p>
          <a:p>
            <a:r>
              <a:rPr lang="en-US" altLang="zh-CN" sz="2000" dirty="0"/>
              <a:t>      </a:t>
            </a:r>
            <a:r>
              <a:rPr lang="zh-CN" altLang="en-US" sz="2000" dirty="0"/>
              <a:t>统计学派：注重假设和模型解释，</a:t>
            </a:r>
            <a:r>
              <a:rPr lang="en-US" altLang="zh-CN" sz="2000" dirty="0"/>
              <a:t>inference</a:t>
            </a:r>
          </a:p>
          <a:p>
            <a:r>
              <a:rPr lang="en-US" altLang="zh-CN" sz="2000" dirty="0"/>
              <a:t>      </a:t>
            </a:r>
            <a:r>
              <a:rPr lang="zh-CN" altLang="en-US" sz="2000" dirty="0"/>
              <a:t>人工智能派：模型的预测效果</a:t>
            </a:r>
            <a:r>
              <a:rPr lang="en-US" altLang="zh-CN" sz="2000" dirty="0"/>
              <a:t>    </a:t>
            </a:r>
            <a:endParaRPr lang="en-US" altLang="zh-CN" sz="2800" dirty="0"/>
          </a:p>
          <a:p>
            <a:pPr>
              <a:buFont typeface="Wingdings" panose="05000000000000000000" pitchFamily="2" charset="2"/>
              <a:buChar char="n"/>
            </a:pPr>
            <a:r>
              <a:rPr lang="zh-CN" altLang="en-US" sz="2800" b="1" dirty="0">
                <a:solidFill>
                  <a:srgbClr val="FF0000"/>
                </a:solidFill>
              </a:rPr>
              <a:t>计算机编程基础</a:t>
            </a:r>
            <a:endParaRPr lang="en-US" altLang="zh-CN" sz="2000" b="1" dirty="0">
              <a:solidFill>
                <a:srgbClr val="FF0000"/>
              </a:solidFill>
            </a:endParaRPr>
          </a:p>
          <a:p>
            <a:r>
              <a:rPr lang="en-US" altLang="zh-CN" sz="2000" dirty="0"/>
              <a:t>        </a:t>
            </a:r>
            <a:r>
              <a:rPr lang="en-US" altLang="zh-CN" sz="2000" dirty="0" err="1"/>
              <a:t>Matlab</a:t>
            </a:r>
            <a:r>
              <a:rPr lang="zh-CN" altLang="en-US" sz="2000" dirty="0"/>
              <a:t>，</a:t>
            </a:r>
            <a:r>
              <a:rPr lang="en-US" altLang="zh-CN" sz="2000" dirty="0"/>
              <a:t>Octave</a:t>
            </a:r>
            <a:r>
              <a:rPr lang="zh-CN" altLang="en-US" sz="2000" dirty="0"/>
              <a:t>（免费），</a:t>
            </a:r>
            <a:r>
              <a:rPr lang="en-US" altLang="zh-CN" sz="2000" dirty="0"/>
              <a:t>Python</a:t>
            </a:r>
            <a:r>
              <a:rPr lang="zh-CN" altLang="en-US" sz="2000" dirty="0"/>
              <a:t>，</a:t>
            </a:r>
            <a:r>
              <a:rPr lang="en-US" altLang="zh-CN" sz="2000" dirty="0"/>
              <a:t>R</a:t>
            </a:r>
            <a:r>
              <a:rPr lang="zh-CN" altLang="en-US" sz="2000" dirty="0"/>
              <a:t>等</a:t>
            </a:r>
            <a:r>
              <a:rPr lang="en-US" altLang="zh-CN" sz="2000" dirty="0"/>
              <a:t>   </a:t>
            </a:r>
          </a:p>
          <a:p>
            <a:pPr>
              <a:buFont typeface="Wingdings" panose="05000000000000000000" pitchFamily="2" charset="2"/>
              <a:buChar char="n"/>
            </a:pPr>
            <a:r>
              <a:rPr lang="zh-CN" altLang="en-US" sz="2800" b="1" dirty="0">
                <a:solidFill>
                  <a:srgbClr val="FF0000"/>
                </a:solidFill>
              </a:rPr>
              <a:t>数学基础</a:t>
            </a:r>
            <a:endParaRPr lang="en-US" altLang="zh-CN" sz="2800" b="1" dirty="0">
              <a:solidFill>
                <a:srgbClr val="FF0000"/>
              </a:solidFill>
            </a:endParaRPr>
          </a:p>
          <a:p>
            <a:r>
              <a:rPr lang="zh-CN" altLang="en-US" sz="2000" dirty="0"/>
              <a:t>       矩阵和向量空间，概率论，微积分等</a:t>
            </a:r>
            <a:endParaRPr lang="en-US" altLang="zh-CN" sz="2000" dirty="0"/>
          </a:p>
        </p:txBody>
      </p:sp>
    </p:spTree>
    <p:extLst>
      <p:ext uri="{BB962C8B-B14F-4D97-AF65-F5344CB8AC3E}">
        <p14:creationId xmlns:p14="http://schemas.microsoft.com/office/powerpoint/2010/main" val="262690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55985" y="289278"/>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zh-CN" altLang="en-US" sz="2800" dirty="0"/>
              <a:t>监督学习</a:t>
            </a:r>
            <a:endParaRPr lang="en-US" sz="2800" dirty="0"/>
          </a:p>
        </p:txBody>
      </p:sp>
      <p:sp>
        <p:nvSpPr>
          <p:cNvPr id="2" name="文本框 1">
            <a:extLst>
              <a:ext uri="{FF2B5EF4-FFF2-40B4-BE49-F238E27FC236}">
                <a16:creationId xmlns:a16="http://schemas.microsoft.com/office/drawing/2014/main" id="{7CC10C17-2747-4864-9793-E032024CB4CA}"/>
              </a:ext>
            </a:extLst>
          </p:cNvPr>
          <p:cNvSpPr txBox="1"/>
          <p:nvPr/>
        </p:nvSpPr>
        <p:spPr>
          <a:xfrm>
            <a:off x="426470" y="4088309"/>
            <a:ext cx="8460392" cy="76944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400" b="1" dirty="0"/>
              <a:t>机器学习：</a:t>
            </a:r>
            <a:r>
              <a:rPr lang="zh-CN" altLang="en-US" sz="2000" dirty="0"/>
              <a:t>将讨论如何选择学习算法，如何决定用直线还是二次方程来拟合。</a:t>
            </a:r>
            <a:endParaRPr lang="zh-CN" altLang="en-US" sz="2000" b="1" dirty="0"/>
          </a:p>
        </p:txBody>
      </p:sp>
      <p:graphicFrame>
        <p:nvGraphicFramePr>
          <p:cNvPr id="15" name="Chart 3">
            <a:extLst>
              <a:ext uri="{FF2B5EF4-FFF2-40B4-BE49-F238E27FC236}">
                <a16:creationId xmlns:a16="http://schemas.microsoft.com/office/drawing/2014/main" id="{ACA4FD40-6DD1-4745-BFF7-19506842BAF7}"/>
              </a:ext>
            </a:extLst>
          </p:cNvPr>
          <p:cNvGraphicFramePr>
            <a:graphicFrameLocks/>
          </p:cNvGraphicFramePr>
          <p:nvPr>
            <p:extLst>
              <p:ext uri="{D42A27DB-BD31-4B8C-83A1-F6EECF244321}">
                <p14:modId xmlns:p14="http://schemas.microsoft.com/office/powerpoint/2010/main" val="1965623065"/>
              </p:ext>
            </p:extLst>
          </p:nvPr>
        </p:nvGraphicFramePr>
        <p:xfrm>
          <a:off x="1600200" y="971550"/>
          <a:ext cx="5541170" cy="2621504"/>
        </p:xfrm>
        <a:graphic>
          <a:graphicData uri="http://schemas.openxmlformats.org/drawingml/2006/chart">
            <c:chart xmlns:c="http://schemas.openxmlformats.org/drawingml/2006/chart" xmlns:r="http://schemas.openxmlformats.org/officeDocument/2006/relationships" r:id="rId2"/>
          </a:graphicData>
        </a:graphic>
      </p:graphicFrame>
      <p:cxnSp>
        <p:nvCxnSpPr>
          <p:cNvPr id="16" name="直接连接符 15">
            <a:extLst>
              <a:ext uri="{FF2B5EF4-FFF2-40B4-BE49-F238E27FC236}">
                <a16:creationId xmlns:a16="http://schemas.microsoft.com/office/drawing/2014/main" id="{03FF33CA-F610-41A5-B68A-527C50F15ACD}"/>
              </a:ext>
            </a:extLst>
          </p:cNvPr>
          <p:cNvCxnSpPr/>
          <p:nvPr/>
        </p:nvCxnSpPr>
        <p:spPr>
          <a:xfrm flipV="1">
            <a:off x="2784278" y="1125182"/>
            <a:ext cx="3352800" cy="15208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AFCCE899-D463-48D1-B59A-906B3ED92B96}"/>
              </a:ext>
            </a:extLst>
          </p:cNvPr>
          <p:cNvSpPr/>
          <p:nvPr/>
        </p:nvSpPr>
        <p:spPr>
          <a:xfrm>
            <a:off x="2895601" y="1504950"/>
            <a:ext cx="3657600" cy="1370528"/>
          </a:xfrm>
          <a:custGeom>
            <a:avLst/>
            <a:gdLst>
              <a:gd name="connsiteX0" fmla="*/ 0 w 3567289"/>
              <a:gd name="connsiteY0" fmla="*/ 1083733 h 1083733"/>
              <a:gd name="connsiteX1" fmla="*/ 56445 w 3567289"/>
              <a:gd name="connsiteY1" fmla="*/ 1038577 h 1083733"/>
              <a:gd name="connsiteX2" fmla="*/ 112889 w 3567289"/>
              <a:gd name="connsiteY2" fmla="*/ 982133 h 1083733"/>
              <a:gd name="connsiteX3" fmla="*/ 158045 w 3567289"/>
              <a:gd name="connsiteY3" fmla="*/ 936977 h 1083733"/>
              <a:gd name="connsiteX4" fmla="*/ 169334 w 3567289"/>
              <a:gd name="connsiteY4" fmla="*/ 903111 h 1083733"/>
              <a:gd name="connsiteX5" fmla="*/ 203200 w 3567289"/>
              <a:gd name="connsiteY5" fmla="*/ 880533 h 1083733"/>
              <a:gd name="connsiteX6" fmla="*/ 225778 w 3567289"/>
              <a:gd name="connsiteY6" fmla="*/ 846666 h 1083733"/>
              <a:gd name="connsiteX7" fmla="*/ 259645 w 3567289"/>
              <a:gd name="connsiteY7" fmla="*/ 835377 h 1083733"/>
              <a:gd name="connsiteX8" fmla="*/ 304800 w 3567289"/>
              <a:gd name="connsiteY8" fmla="*/ 790222 h 1083733"/>
              <a:gd name="connsiteX9" fmla="*/ 327378 w 3567289"/>
              <a:gd name="connsiteY9" fmla="*/ 756355 h 1083733"/>
              <a:gd name="connsiteX10" fmla="*/ 361245 w 3567289"/>
              <a:gd name="connsiteY10" fmla="*/ 745066 h 1083733"/>
              <a:gd name="connsiteX11" fmla="*/ 406400 w 3567289"/>
              <a:gd name="connsiteY11" fmla="*/ 699911 h 1083733"/>
              <a:gd name="connsiteX12" fmla="*/ 440267 w 3567289"/>
              <a:gd name="connsiteY12" fmla="*/ 654755 h 1083733"/>
              <a:gd name="connsiteX13" fmla="*/ 474134 w 3567289"/>
              <a:gd name="connsiteY13" fmla="*/ 643466 h 1083733"/>
              <a:gd name="connsiteX14" fmla="*/ 530578 w 3567289"/>
              <a:gd name="connsiteY14" fmla="*/ 598311 h 1083733"/>
              <a:gd name="connsiteX15" fmla="*/ 553156 w 3567289"/>
              <a:gd name="connsiteY15" fmla="*/ 564444 h 1083733"/>
              <a:gd name="connsiteX16" fmla="*/ 587022 w 3567289"/>
              <a:gd name="connsiteY16" fmla="*/ 553155 h 1083733"/>
              <a:gd name="connsiteX17" fmla="*/ 632178 w 3567289"/>
              <a:gd name="connsiteY17" fmla="*/ 508000 h 1083733"/>
              <a:gd name="connsiteX18" fmla="*/ 654756 w 3567289"/>
              <a:gd name="connsiteY18" fmla="*/ 474133 h 1083733"/>
              <a:gd name="connsiteX19" fmla="*/ 722489 w 3567289"/>
              <a:gd name="connsiteY19" fmla="*/ 428977 h 1083733"/>
              <a:gd name="connsiteX20" fmla="*/ 745067 w 3567289"/>
              <a:gd name="connsiteY20" fmla="*/ 395111 h 1083733"/>
              <a:gd name="connsiteX21" fmla="*/ 778934 w 3567289"/>
              <a:gd name="connsiteY21" fmla="*/ 383822 h 1083733"/>
              <a:gd name="connsiteX22" fmla="*/ 812800 w 3567289"/>
              <a:gd name="connsiteY22" fmla="*/ 361244 h 1083733"/>
              <a:gd name="connsiteX23" fmla="*/ 835378 w 3567289"/>
              <a:gd name="connsiteY23" fmla="*/ 327377 h 1083733"/>
              <a:gd name="connsiteX24" fmla="*/ 869245 w 3567289"/>
              <a:gd name="connsiteY24" fmla="*/ 316089 h 1083733"/>
              <a:gd name="connsiteX25" fmla="*/ 903111 w 3567289"/>
              <a:gd name="connsiteY25" fmla="*/ 293511 h 1083733"/>
              <a:gd name="connsiteX26" fmla="*/ 925689 w 3567289"/>
              <a:gd name="connsiteY26" fmla="*/ 259644 h 1083733"/>
              <a:gd name="connsiteX27" fmla="*/ 959556 w 3567289"/>
              <a:gd name="connsiteY27" fmla="*/ 248355 h 1083733"/>
              <a:gd name="connsiteX28" fmla="*/ 1061156 w 3567289"/>
              <a:gd name="connsiteY28" fmla="*/ 203200 h 1083733"/>
              <a:gd name="connsiteX29" fmla="*/ 1128889 w 3567289"/>
              <a:gd name="connsiteY29" fmla="*/ 180622 h 1083733"/>
              <a:gd name="connsiteX30" fmla="*/ 1207911 w 3567289"/>
              <a:gd name="connsiteY30" fmla="*/ 158044 h 1083733"/>
              <a:gd name="connsiteX31" fmla="*/ 1309511 w 3567289"/>
              <a:gd name="connsiteY31" fmla="*/ 146755 h 1083733"/>
              <a:gd name="connsiteX32" fmla="*/ 1512711 w 3567289"/>
              <a:gd name="connsiteY32" fmla="*/ 124177 h 1083733"/>
              <a:gd name="connsiteX33" fmla="*/ 1546578 w 3567289"/>
              <a:gd name="connsiteY33" fmla="*/ 112889 h 1083733"/>
              <a:gd name="connsiteX34" fmla="*/ 1682045 w 3567289"/>
              <a:gd name="connsiteY34" fmla="*/ 90311 h 1083733"/>
              <a:gd name="connsiteX35" fmla="*/ 1794934 w 3567289"/>
              <a:gd name="connsiteY35" fmla="*/ 79022 h 1083733"/>
              <a:gd name="connsiteX36" fmla="*/ 2302934 w 3567289"/>
              <a:gd name="connsiteY36" fmla="*/ 67733 h 1083733"/>
              <a:gd name="connsiteX37" fmla="*/ 2415822 w 3567289"/>
              <a:gd name="connsiteY37" fmla="*/ 56444 h 1083733"/>
              <a:gd name="connsiteX38" fmla="*/ 2562578 w 3567289"/>
              <a:gd name="connsiteY38" fmla="*/ 22577 h 1083733"/>
              <a:gd name="connsiteX39" fmla="*/ 2596445 w 3567289"/>
              <a:gd name="connsiteY39" fmla="*/ 11289 h 1083733"/>
              <a:gd name="connsiteX40" fmla="*/ 2686756 w 3567289"/>
              <a:gd name="connsiteY40" fmla="*/ 0 h 1083733"/>
              <a:gd name="connsiteX41" fmla="*/ 3104445 w 3567289"/>
              <a:gd name="connsiteY41" fmla="*/ 11289 h 1083733"/>
              <a:gd name="connsiteX42" fmla="*/ 3172178 w 3567289"/>
              <a:gd name="connsiteY42" fmla="*/ 33866 h 1083733"/>
              <a:gd name="connsiteX43" fmla="*/ 3239911 w 3567289"/>
              <a:gd name="connsiteY43" fmla="*/ 79022 h 1083733"/>
              <a:gd name="connsiteX44" fmla="*/ 3307645 w 3567289"/>
              <a:gd name="connsiteY44" fmla="*/ 101600 h 1083733"/>
              <a:gd name="connsiteX45" fmla="*/ 3341511 w 3567289"/>
              <a:gd name="connsiteY45" fmla="*/ 124177 h 1083733"/>
              <a:gd name="connsiteX46" fmla="*/ 3409245 w 3567289"/>
              <a:gd name="connsiteY46" fmla="*/ 146755 h 1083733"/>
              <a:gd name="connsiteX47" fmla="*/ 3510845 w 3567289"/>
              <a:gd name="connsiteY47" fmla="*/ 191911 h 1083733"/>
              <a:gd name="connsiteX48" fmla="*/ 3567289 w 3567289"/>
              <a:gd name="connsiteY48" fmla="*/ 203200 h 108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67289" h="1083733">
                <a:moveTo>
                  <a:pt x="0" y="1083733"/>
                </a:moveTo>
                <a:cubicBezTo>
                  <a:pt x="18815" y="1068681"/>
                  <a:pt x="39407" y="1055615"/>
                  <a:pt x="56445" y="1038577"/>
                </a:cubicBezTo>
                <a:cubicBezTo>
                  <a:pt x="131704" y="963318"/>
                  <a:pt x="22575" y="1042342"/>
                  <a:pt x="112889" y="982133"/>
                </a:cubicBezTo>
                <a:cubicBezTo>
                  <a:pt x="142992" y="891823"/>
                  <a:pt x="97838" y="997183"/>
                  <a:pt x="158045" y="936977"/>
                </a:cubicBezTo>
                <a:cubicBezTo>
                  <a:pt x="166459" y="928563"/>
                  <a:pt x="161901" y="912403"/>
                  <a:pt x="169334" y="903111"/>
                </a:cubicBezTo>
                <a:cubicBezTo>
                  <a:pt x="177809" y="892517"/>
                  <a:pt x="191911" y="888059"/>
                  <a:pt x="203200" y="880533"/>
                </a:cubicBezTo>
                <a:cubicBezTo>
                  <a:pt x="210726" y="869244"/>
                  <a:pt x="215183" y="855142"/>
                  <a:pt x="225778" y="846666"/>
                </a:cubicBezTo>
                <a:cubicBezTo>
                  <a:pt x="235070" y="839232"/>
                  <a:pt x="251231" y="843791"/>
                  <a:pt x="259645" y="835377"/>
                </a:cubicBezTo>
                <a:cubicBezTo>
                  <a:pt x="319854" y="775170"/>
                  <a:pt x="214489" y="820327"/>
                  <a:pt x="304800" y="790222"/>
                </a:cubicBezTo>
                <a:cubicBezTo>
                  <a:pt x="312326" y="778933"/>
                  <a:pt x="316783" y="764831"/>
                  <a:pt x="327378" y="756355"/>
                </a:cubicBezTo>
                <a:cubicBezTo>
                  <a:pt x="336670" y="748921"/>
                  <a:pt x="352831" y="753480"/>
                  <a:pt x="361245" y="745066"/>
                </a:cubicBezTo>
                <a:cubicBezTo>
                  <a:pt x="421454" y="684859"/>
                  <a:pt x="316089" y="730016"/>
                  <a:pt x="406400" y="699911"/>
                </a:cubicBezTo>
                <a:cubicBezTo>
                  <a:pt x="417689" y="684859"/>
                  <a:pt x="425813" y="666800"/>
                  <a:pt x="440267" y="654755"/>
                </a:cubicBezTo>
                <a:cubicBezTo>
                  <a:pt x="449409" y="647137"/>
                  <a:pt x="464842" y="650900"/>
                  <a:pt x="474134" y="643466"/>
                </a:cubicBezTo>
                <a:cubicBezTo>
                  <a:pt x="547080" y="585109"/>
                  <a:pt x="445451" y="626687"/>
                  <a:pt x="530578" y="598311"/>
                </a:cubicBezTo>
                <a:cubicBezTo>
                  <a:pt x="538104" y="587022"/>
                  <a:pt x="542561" y="572920"/>
                  <a:pt x="553156" y="564444"/>
                </a:cubicBezTo>
                <a:cubicBezTo>
                  <a:pt x="562448" y="557010"/>
                  <a:pt x="578608" y="561569"/>
                  <a:pt x="587022" y="553155"/>
                </a:cubicBezTo>
                <a:cubicBezTo>
                  <a:pt x="647228" y="492949"/>
                  <a:pt x="541867" y="538104"/>
                  <a:pt x="632178" y="508000"/>
                </a:cubicBezTo>
                <a:cubicBezTo>
                  <a:pt x="639704" y="496711"/>
                  <a:pt x="644545" y="483067"/>
                  <a:pt x="654756" y="474133"/>
                </a:cubicBezTo>
                <a:cubicBezTo>
                  <a:pt x="675177" y="456264"/>
                  <a:pt x="722489" y="428977"/>
                  <a:pt x="722489" y="428977"/>
                </a:cubicBezTo>
                <a:cubicBezTo>
                  <a:pt x="730015" y="417688"/>
                  <a:pt x="734473" y="403586"/>
                  <a:pt x="745067" y="395111"/>
                </a:cubicBezTo>
                <a:cubicBezTo>
                  <a:pt x="754359" y="387677"/>
                  <a:pt x="768291" y="389144"/>
                  <a:pt x="778934" y="383822"/>
                </a:cubicBezTo>
                <a:cubicBezTo>
                  <a:pt x="791069" y="377754"/>
                  <a:pt x="801511" y="368770"/>
                  <a:pt x="812800" y="361244"/>
                </a:cubicBezTo>
                <a:cubicBezTo>
                  <a:pt x="820326" y="349955"/>
                  <a:pt x="824783" y="335853"/>
                  <a:pt x="835378" y="327377"/>
                </a:cubicBezTo>
                <a:cubicBezTo>
                  <a:pt x="844670" y="319944"/>
                  <a:pt x="858602" y="321411"/>
                  <a:pt x="869245" y="316089"/>
                </a:cubicBezTo>
                <a:cubicBezTo>
                  <a:pt x="881380" y="310022"/>
                  <a:pt x="891822" y="301037"/>
                  <a:pt x="903111" y="293511"/>
                </a:cubicBezTo>
                <a:cubicBezTo>
                  <a:pt x="910637" y="282222"/>
                  <a:pt x="915094" y="268120"/>
                  <a:pt x="925689" y="259644"/>
                </a:cubicBezTo>
                <a:cubicBezTo>
                  <a:pt x="934981" y="252210"/>
                  <a:pt x="948913" y="253677"/>
                  <a:pt x="959556" y="248355"/>
                </a:cubicBezTo>
                <a:cubicBezTo>
                  <a:pt x="1066894" y="194685"/>
                  <a:pt x="886406" y="261449"/>
                  <a:pt x="1061156" y="203200"/>
                </a:cubicBezTo>
                <a:lnTo>
                  <a:pt x="1128889" y="180622"/>
                </a:lnTo>
                <a:cubicBezTo>
                  <a:pt x="1154177" y="172193"/>
                  <a:pt x="1181588" y="162094"/>
                  <a:pt x="1207911" y="158044"/>
                </a:cubicBezTo>
                <a:cubicBezTo>
                  <a:pt x="1241590" y="152863"/>
                  <a:pt x="1275623" y="150322"/>
                  <a:pt x="1309511" y="146755"/>
                </a:cubicBezTo>
                <a:cubicBezTo>
                  <a:pt x="1490741" y="127678"/>
                  <a:pt x="1354267" y="143983"/>
                  <a:pt x="1512711" y="124177"/>
                </a:cubicBezTo>
                <a:cubicBezTo>
                  <a:pt x="1524000" y="120414"/>
                  <a:pt x="1535034" y="115775"/>
                  <a:pt x="1546578" y="112889"/>
                </a:cubicBezTo>
                <a:cubicBezTo>
                  <a:pt x="1584475" y="103415"/>
                  <a:pt x="1645931" y="94560"/>
                  <a:pt x="1682045" y="90311"/>
                </a:cubicBezTo>
                <a:cubicBezTo>
                  <a:pt x="1719603" y="85892"/>
                  <a:pt x="1757142" y="80396"/>
                  <a:pt x="1794934" y="79022"/>
                </a:cubicBezTo>
                <a:cubicBezTo>
                  <a:pt x="1964197" y="72867"/>
                  <a:pt x="2133601" y="71496"/>
                  <a:pt x="2302934" y="67733"/>
                </a:cubicBezTo>
                <a:cubicBezTo>
                  <a:pt x="2340563" y="63970"/>
                  <a:pt x="2378337" y="61442"/>
                  <a:pt x="2415822" y="56444"/>
                </a:cubicBezTo>
                <a:cubicBezTo>
                  <a:pt x="2445675" y="52464"/>
                  <a:pt x="2545864" y="28148"/>
                  <a:pt x="2562578" y="22577"/>
                </a:cubicBezTo>
                <a:cubicBezTo>
                  <a:pt x="2573867" y="18814"/>
                  <a:pt x="2584737" y="13418"/>
                  <a:pt x="2596445" y="11289"/>
                </a:cubicBezTo>
                <a:cubicBezTo>
                  <a:pt x="2626294" y="5862"/>
                  <a:pt x="2656652" y="3763"/>
                  <a:pt x="2686756" y="0"/>
                </a:cubicBezTo>
                <a:cubicBezTo>
                  <a:pt x="2825986" y="3763"/>
                  <a:pt x="2965502" y="1596"/>
                  <a:pt x="3104445" y="11289"/>
                </a:cubicBezTo>
                <a:cubicBezTo>
                  <a:pt x="3128186" y="12945"/>
                  <a:pt x="3152376" y="20665"/>
                  <a:pt x="3172178" y="33866"/>
                </a:cubicBezTo>
                <a:cubicBezTo>
                  <a:pt x="3194756" y="48918"/>
                  <a:pt x="3214168" y="70441"/>
                  <a:pt x="3239911" y="79022"/>
                </a:cubicBezTo>
                <a:cubicBezTo>
                  <a:pt x="3262489" y="86548"/>
                  <a:pt x="3287843" y="88399"/>
                  <a:pt x="3307645" y="101600"/>
                </a:cubicBezTo>
                <a:cubicBezTo>
                  <a:pt x="3318934" y="109126"/>
                  <a:pt x="3329113" y="118667"/>
                  <a:pt x="3341511" y="124177"/>
                </a:cubicBezTo>
                <a:cubicBezTo>
                  <a:pt x="3363259" y="133843"/>
                  <a:pt x="3409245" y="146755"/>
                  <a:pt x="3409245" y="146755"/>
                </a:cubicBezTo>
                <a:cubicBezTo>
                  <a:pt x="3462913" y="182535"/>
                  <a:pt x="3430239" y="165042"/>
                  <a:pt x="3510845" y="191911"/>
                </a:cubicBezTo>
                <a:cubicBezTo>
                  <a:pt x="3551852" y="205580"/>
                  <a:pt x="3532811" y="203200"/>
                  <a:pt x="3567289" y="203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94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67094" y="96635"/>
            <a:ext cx="8229600" cy="383262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zh-CN" altLang="en-US" dirty="0"/>
              <a:t>例</a:t>
            </a:r>
            <a:r>
              <a:rPr lang="en-US" altLang="zh-CN" dirty="0"/>
              <a:t>2. </a:t>
            </a:r>
            <a:r>
              <a:rPr lang="zh-CN" altLang="en-US" dirty="0"/>
              <a:t>癌症 </a:t>
            </a:r>
            <a:r>
              <a:rPr lang="en-US" dirty="0"/>
              <a:t>(malignant, benign)</a:t>
            </a:r>
            <a:r>
              <a:rPr lang="zh-CN" altLang="en-US" dirty="0"/>
              <a:t>与肿瘤大小的关系。</a:t>
            </a:r>
            <a:endParaRPr lang="en-US" dirty="0"/>
          </a:p>
        </p:txBody>
      </p:sp>
      <p:sp>
        <p:nvSpPr>
          <p:cNvPr id="5" name="Content Placeholder 2"/>
          <p:cNvSpPr txBox="1">
            <a:spLocks/>
          </p:cNvSpPr>
          <p:nvPr/>
        </p:nvSpPr>
        <p:spPr>
          <a:xfrm>
            <a:off x="1283947" y="3702467"/>
            <a:ext cx="2148444" cy="15685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u="sng" dirty="0"/>
              <a:t>Classification</a:t>
            </a:r>
          </a:p>
          <a:p>
            <a:pPr marL="0" indent="0">
              <a:buFont typeface="Arial" pitchFamily="34" charset="0"/>
              <a:buNone/>
            </a:pPr>
            <a:r>
              <a:rPr lang="en-US" sz="2400" dirty="0"/>
              <a:t>Discrete valued output (0 or 1)</a:t>
            </a:r>
          </a:p>
        </p:txBody>
      </p:sp>
      <p:cxnSp>
        <p:nvCxnSpPr>
          <p:cNvPr id="10" name="Straight Arrow Connector 9"/>
          <p:cNvCxnSpPr>
            <a:cxnSpLocks/>
          </p:cNvCxnSpPr>
          <p:nvPr/>
        </p:nvCxnSpPr>
        <p:spPr>
          <a:xfrm flipH="1">
            <a:off x="1745674" y="1056904"/>
            <a:ext cx="1" cy="2645563"/>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3257550"/>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2231025"/>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5564" y="2018807"/>
            <a:ext cx="1243738" cy="369332"/>
          </a:xfrm>
          <a:prstGeom prst="rect">
            <a:avLst/>
          </a:prstGeom>
          <a:noFill/>
        </p:spPr>
        <p:txBody>
          <a:bodyPr vert="horz" wrap="none" rtlCol="0">
            <a:spAutoFit/>
          </a:bodyPr>
          <a:lstStyle/>
          <a:p>
            <a:pPr algn="ctr"/>
            <a:r>
              <a:rPr lang="en-US" dirty="0"/>
              <a:t>Malignant?</a:t>
            </a:r>
          </a:p>
        </p:txBody>
      </p:sp>
      <p:sp>
        <p:nvSpPr>
          <p:cNvPr id="31" name="TextBox 30"/>
          <p:cNvSpPr txBox="1"/>
          <p:nvPr/>
        </p:nvSpPr>
        <p:spPr>
          <a:xfrm>
            <a:off x="1163118" y="2066750"/>
            <a:ext cx="513282" cy="338554"/>
          </a:xfrm>
          <a:prstGeom prst="rect">
            <a:avLst/>
          </a:prstGeom>
          <a:noFill/>
        </p:spPr>
        <p:txBody>
          <a:bodyPr vert="horz" wrap="none" rtlCol="0">
            <a:spAutoFit/>
          </a:bodyPr>
          <a:lstStyle/>
          <a:p>
            <a:pPr algn="ctr"/>
            <a:r>
              <a:rPr lang="en-US" sz="1600" dirty="0"/>
              <a:t>1(Y)</a:t>
            </a:r>
          </a:p>
        </p:txBody>
      </p:sp>
      <p:sp>
        <p:nvSpPr>
          <p:cNvPr id="32" name="TextBox 31"/>
          <p:cNvSpPr txBox="1"/>
          <p:nvPr/>
        </p:nvSpPr>
        <p:spPr>
          <a:xfrm>
            <a:off x="1146287" y="3059221"/>
            <a:ext cx="546945" cy="338554"/>
          </a:xfrm>
          <a:prstGeom prst="rect">
            <a:avLst/>
          </a:prstGeom>
          <a:noFill/>
        </p:spPr>
        <p:txBody>
          <a:bodyPr vert="horz" wrap="none" rtlCol="0">
            <a:spAutoFit/>
          </a:bodyPr>
          <a:lstStyle/>
          <a:p>
            <a:pPr algn="ctr"/>
            <a:r>
              <a:rPr lang="en-US" sz="1600" dirty="0"/>
              <a:t>0(N)</a:t>
            </a:r>
          </a:p>
        </p:txBody>
      </p:sp>
      <p:sp>
        <p:nvSpPr>
          <p:cNvPr id="33" name="TextBox 32"/>
          <p:cNvSpPr txBox="1"/>
          <p:nvPr/>
        </p:nvSpPr>
        <p:spPr>
          <a:xfrm>
            <a:off x="3581400" y="3385693"/>
            <a:ext cx="1203920" cy="369332"/>
          </a:xfrm>
          <a:prstGeom prst="rect">
            <a:avLst/>
          </a:prstGeom>
          <a:noFill/>
        </p:spPr>
        <p:txBody>
          <a:bodyPr vert="horz" wrap="none" rtlCol="0">
            <a:spAutoFit/>
          </a:bodyPr>
          <a:lstStyle/>
          <a:p>
            <a:pPr algn="ctr"/>
            <a:r>
              <a:rPr lang="en-US" dirty="0"/>
              <a:t>Tumor Size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67320" y="2127270"/>
              <a:ext cx="5238720" cy="2197080"/>
            </p14:xfrm>
          </p:contentPart>
        </mc:Choice>
        <mc:Fallback xmlns="">
          <p:pic>
            <p:nvPicPr>
              <p:cNvPr id="2" name="Ink 1"/>
              <p:cNvPicPr/>
              <p:nvPr/>
            </p:nvPicPr>
            <p:blipFill>
              <a:blip r:embed="rId3"/>
              <a:stretch>
                <a:fillRect/>
              </a:stretch>
            </p:blipFill>
            <p:spPr>
              <a:xfrm>
                <a:off x="1657960" y="2117910"/>
                <a:ext cx="5257440" cy="2215800"/>
              </a:xfrm>
              <a:prstGeom prst="rect">
                <a:avLst/>
              </a:prstGeom>
            </p:spPr>
          </p:pic>
        </mc:Fallback>
      </mc:AlternateContent>
      <p:sp>
        <p:nvSpPr>
          <p:cNvPr id="15" name="Content Placeholder 2">
            <a:extLst>
              <a:ext uri="{FF2B5EF4-FFF2-40B4-BE49-F238E27FC236}">
                <a16:creationId xmlns:a16="http://schemas.microsoft.com/office/drawing/2014/main" id="{AFACD31A-784F-4F34-A106-83E615AE7FD6}"/>
              </a:ext>
            </a:extLst>
          </p:cNvPr>
          <p:cNvSpPr txBox="1">
            <a:spLocks/>
          </p:cNvSpPr>
          <p:nvPr/>
        </p:nvSpPr>
        <p:spPr>
          <a:xfrm>
            <a:off x="5063314" y="3658703"/>
            <a:ext cx="2633440" cy="1388162"/>
          </a:xfrm>
          <a:prstGeom prst="rect">
            <a:avLst/>
          </a:prstGeom>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400" b="1" u="sng" dirty="0"/>
              <a:t>分类问</a:t>
            </a:r>
            <a:r>
              <a:rPr lang="zh-CN" altLang="en-US" sz="2400" u="sng" dirty="0"/>
              <a:t>题</a:t>
            </a:r>
            <a:endParaRPr lang="en-US" altLang="zh-CN" sz="2400" u="sng" dirty="0"/>
          </a:p>
          <a:p>
            <a:pPr marL="0" indent="0">
              <a:buFont typeface="Arial" pitchFamily="34" charset="0"/>
              <a:buNone/>
            </a:pPr>
            <a:r>
              <a:rPr lang="zh-CN" altLang="en-US" sz="2400" dirty="0"/>
              <a:t>离散的输出</a:t>
            </a:r>
            <a:endParaRPr lang="en-US" altLang="zh-CN" sz="2400" dirty="0"/>
          </a:p>
          <a:p>
            <a:pPr marL="0" indent="0">
              <a:buFont typeface="Arial" pitchFamily="34" charset="0"/>
              <a:buNone/>
            </a:pPr>
            <a:r>
              <a:rPr lang="en-US" sz="2400" dirty="0"/>
              <a:t>(0 or 1)  </a:t>
            </a:r>
            <a:r>
              <a:rPr lang="zh-CN" altLang="en-US" sz="2400" dirty="0"/>
              <a:t>或多分类</a:t>
            </a:r>
            <a:endParaRPr lang="en-US" sz="2400" dirty="0"/>
          </a:p>
        </p:txBody>
      </p:sp>
    </p:spTree>
    <p:extLst>
      <p:ext uri="{BB962C8B-B14F-4D97-AF65-F5344CB8AC3E}">
        <p14:creationId xmlns:p14="http://schemas.microsoft.com/office/powerpoint/2010/main" val="17667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checkerboard(across)">
                                      <p:cBhvr>
                                        <p:cTn id="19" dur="500"/>
                                        <p:tgtEl>
                                          <p:spTgt spid="15">
                                            <p:txEl>
                                              <p:pRg st="0" end="0"/>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checkerboard(across)">
                                      <p:cBhvr>
                                        <p:cTn id="22" dur="500"/>
                                        <p:tgtEl>
                                          <p:spTgt spid="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blinds(horizontal)">
                                      <p:cBhvr>
                                        <p:cTn id="2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43815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301128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3248772"/>
            <a:ext cx="1317155" cy="400110"/>
          </a:xfrm>
          <a:prstGeom prst="rect">
            <a:avLst/>
          </a:prstGeom>
          <a:noFill/>
        </p:spPr>
        <p:txBody>
          <a:bodyPr wrap="none" rtlCol="0">
            <a:spAutoFit/>
          </a:bodyPr>
          <a:lstStyle/>
          <a:p>
            <a:r>
              <a:rPr lang="en-US" sz="2000" dirty="0"/>
              <a:t>Tumor Size</a:t>
            </a:r>
            <a:endParaRPr lang="en-US" sz="2000" baseline="-25000" dirty="0"/>
          </a:p>
        </p:txBody>
      </p:sp>
      <p:sp>
        <p:nvSpPr>
          <p:cNvPr id="5" name="TextBox 4"/>
          <p:cNvSpPr txBox="1"/>
          <p:nvPr/>
        </p:nvSpPr>
        <p:spPr>
          <a:xfrm>
            <a:off x="381000" y="1620403"/>
            <a:ext cx="580095" cy="400110"/>
          </a:xfrm>
          <a:prstGeom prst="rect">
            <a:avLst/>
          </a:prstGeom>
          <a:noFill/>
        </p:spPr>
        <p:txBody>
          <a:bodyPr wrap="none" rtlCol="0">
            <a:spAutoFit/>
          </a:bodyPr>
          <a:lstStyle/>
          <a:p>
            <a:r>
              <a:rPr lang="en-US" sz="2000" dirty="0"/>
              <a:t>Age</a:t>
            </a:r>
            <a:endParaRPr lang="en-US" sz="2000" baseline="-25000" dirty="0"/>
          </a:p>
        </p:txBody>
      </p:sp>
      <p:sp>
        <p:nvSpPr>
          <p:cNvPr id="7" name="Content Placeholder 2"/>
          <p:cNvSpPr txBox="1">
            <a:spLocks/>
          </p:cNvSpPr>
          <p:nvPr/>
        </p:nvSpPr>
        <p:spPr>
          <a:xfrm>
            <a:off x="4783073" y="438150"/>
            <a:ext cx="4038600"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n-US" sz="2800" dirty="0"/>
              <a:t>Clump Thickness</a:t>
            </a:r>
          </a:p>
          <a:p>
            <a:pPr>
              <a:buFontTx/>
              <a:buChar char="-"/>
            </a:pPr>
            <a:r>
              <a:rPr lang="en-US" sz="2800" dirty="0"/>
              <a:t>Uniformity of Cell Size</a:t>
            </a:r>
          </a:p>
          <a:p>
            <a:pPr>
              <a:buFontTx/>
              <a:buChar char="-"/>
            </a:pPr>
            <a:r>
              <a:rPr lang="en-US" sz="2800" dirty="0"/>
              <a:t>Uniformity of Cell Shape</a:t>
            </a:r>
          </a:p>
          <a:p>
            <a:pPr marL="0" indent="0">
              <a:buNone/>
            </a:pPr>
            <a:r>
              <a:rPr lang="en-US" sz="2800" dirty="0"/>
              <a:t>…</a:t>
            </a:r>
          </a:p>
          <a:p>
            <a:pPr marL="0" indent="0">
              <a:buNone/>
            </a:pPr>
            <a:r>
              <a:rPr lang="en-US" sz="2800" dirty="0"/>
              <a:t>More</a:t>
            </a:r>
            <a:r>
              <a:rPr lang="zh-CN" altLang="en-US" sz="2800" dirty="0"/>
              <a:t> </a:t>
            </a:r>
            <a:r>
              <a:rPr lang="en-US" altLang="zh-CN" sz="2800" dirty="0"/>
              <a:t>features</a:t>
            </a:r>
            <a:endParaRPr lang="en-US" sz="28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21560" y="644760"/>
              <a:ext cx="7590240" cy="2990520"/>
            </p14:xfrm>
          </p:contentPart>
        </mc:Choice>
        <mc:Fallback xmlns="">
          <p:pic>
            <p:nvPicPr>
              <p:cNvPr id="6" name="Ink 5"/>
              <p:cNvPicPr/>
              <p:nvPr/>
            </p:nvPicPr>
            <p:blipFill>
              <a:blip r:embed="rId3"/>
              <a:stretch>
                <a:fillRect/>
              </a:stretch>
            </p:blipFill>
            <p:spPr>
              <a:xfrm>
                <a:off x="1312200" y="635400"/>
                <a:ext cx="7608960" cy="3009240"/>
              </a:xfrm>
              <a:prstGeom prst="rect">
                <a:avLst/>
              </a:prstGeom>
            </p:spPr>
          </p:pic>
        </mc:Fallback>
      </mc:AlternateContent>
      <p:sp>
        <p:nvSpPr>
          <p:cNvPr id="8" name="Content Placeholder 2">
            <a:extLst>
              <a:ext uri="{FF2B5EF4-FFF2-40B4-BE49-F238E27FC236}">
                <a16:creationId xmlns:a16="http://schemas.microsoft.com/office/drawing/2014/main" id="{6AB6A584-BBC2-4840-87BD-CEB864CC12DC}"/>
              </a:ext>
            </a:extLst>
          </p:cNvPr>
          <p:cNvSpPr txBox="1">
            <a:spLocks/>
          </p:cNvSpPr>
          <p:nvPr/>
        </p:nvSpPr>
        <p:spPr>
          <a:xfrm>
            <a:off x="576787" y="3756082"/>
            <a:ext cx="8150626" cy="1261910"/>
          </a:xfrm>
          <a:prstGeom prst="rect">
            <a:avLst/>
          </a:prstGeom>
        </p:spPr>
        <p:style>
          <a:lnRef idx="2">
            <a:schemeClr val="accent2"/>
          </a:lnRef>
          <a:fillRef idx="1">
            <a:schemeClr val="lt1"/>
          </a:fillRef>
          <a:effectRef idx="0">
            <a:schemeClr val="accent2"/>
          </a:effectRef>
          <a:fontRef idx="minor">
            <a:schemeClr val="dk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itchFamily="34" charset="0"/>
              <a:buNone/>
            </a:pPr>
            <a:r>
              <a:rPr lang="zh-CN" altLang="en-US" sz="2400" dirty="0"/>
              <a:t>       肿瘤尺寸被称为一个</a:t>
            </a:r>
            <a:r>
              <a:rPr lang="zh-CN" altLang="en-US" sz="2400" b="1" dirty="0"/>
              <a:t>特征</a:t>
            </a:r>
            <a:r>
              <a:rPr lang="zh-CN" altLang="en-US" sz="2400" dirty="0"/>
              <a:t>。在实际问题问题中，往往有大量的特征，属于高维的分类问题。</a:t>
            </a:r>
            <a:endParaRPr lang="en-US" altLang="zh-CN" sz="2400" dirty="0"/>
          </a:p>
          <a:p>
            <a:pPr marL="0" indent="0">
              <a:buFont typeface="Arial" pitchFamily="34" charset="0"/>
              <a:buNone/>
            </a:pPr>
            <a:r>
              <a:rPr lang="en-US" sz="2400" dirty="0"/>
              <a:t>      </a:t>
            </a:r>
            <a:r>
              <a:rPr lang="zh-CN" altLang="en-US" sz="2400" dirty="0"/>
              <a:t>处理无限多个特征的算法：支持向量机</a:t>
            </a:r>
            <a:r>
              <a:rPr lang="en-US" altLang="zh-CN" sz="2400" dirty="0" err="1"/>
              <a:t>svm</a:t>
            </a:r>
            <a:r>
              <a:rPr lang="en-US" altLang="zh-CN" sz="2400" dirty="0"/>
              <a:t>.</a:t>
            </a:r>
            <a:endParaRPr lang="en-US" sz="2400" dirty="0"/>
          </a:p>
        </p:txBody>
      </p:sp>
      <p:cxnSp>
        <p:nvCxnSpPr>
          <p:cNvPr id="10" name="直接连接符 9">
            <a:extLst>
              <a:ext uri="{FF2B5EF4-FFF2-40B4-BE49-F238E27FC236}">
                <a16:creationId xmlns:a16="http://schemas.microsoft.com/office/drawing/2014/main" id="{EAD47F95-0769-4B03-988F-98BD228C4029}"/>
              </a:ext>
            </a:extLst>
          </p:cNvPr>
          <p:cNvCxnSpPr/>
          <p:nvPr/>
        </p:nvCxnSpPr>
        <p:spPr>
          <a:xfrm>
            <a:off x="1752600" y="895350"/>
            <a:ext cx="2133600" cy="17526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0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931493491"/>
              </p:ext>
            </p:extLst>
          </p:nvPr>
        </p:nvGraphicFramePr>
        <p:xfrm>
          <a:off x="914400" y="898169"/>
          <a:ext cx="3432385" cy="254530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txBox="1">
            <a:spLocks/>
          </p:cNvSpPr>
          <p:nvPr/>
        </p:nvSpPr>
        <p:spPr>
          <a:xfrm>
            <a:off x="141111"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zh-CN" altLang="en-US" sz="2800" b="1" dirty="0"/>
              <a:t>监督学习</a:t>
            </a:r>
            <a:r>
              <a:rPr lang="en-US" sz="2800" dirty="0"/>
              <a:t> </a:t>
            </a:r>
          </a:p>
        </p:txBody>
      </p:sp>
      <p:sp>
        <p:nvSpPr>
          <p:cNvPr id="11" name="Content Placeholder 2"/>
          <p:cNvSpPr txBox="1">
            <a:spLocks/>
          </p:cNvSpPr>
          <p:nvPr/>
        </p:nvSpPr>
        <p:spPr>
          <a:xfrm>
            <a:off x="190503" y="3524044"/>
            <a:ext cx="8762993" cy="1515257"/>
          </a:xfrm>
          <a:prstGeom prst="rect">
            <a:avLst/>
          </a:prstGeom>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u="sng" dirty="0">
                <a:latin typeface="TW-Kai-98_1"/>
              </a:rPr>
              <a:t>监</a:t>
            </a:r>
            <a:r>
              <a:rPr lang="zh-CN" altLang="en-US" sz="2000" u="sng" dirty="0">
                <a:latin typeface="IPAGothic"/>
              </a:rPr>
              <a:t>督学</a:t>
            </a:r>
            <a:r>
              <a:rPr lang="zh-CN" altLang="en-US" sz="2000" u="sng" dirty="0">
                <a:latin typeface="TW-Kai-98_1"/>
              </a:rPr>
              <a:t>习</a:t>
            </a:r>
            <a:r>
              <a:rPr lang="zh-CN" altLang="en-US" sz="2000" u="sng" dirty="0">
                <a:latin typeface="IPAGothic"/>
              </a:rPr>
              <a:t>其基本思想</a:t>
            </a:r>
            <a:r>
              <a:rPr lang="zh-CN" altLang="en-US" sz="2000" dirty="0">
                <a:latin typeface="IPAGothic"/>
              </a:rPr>
              <a:t>是：我</a:t>
            </a:r>
            <a:r>
              <a:rPr lang="zh-CN" altLang="en-US" sz="2000" dirty="0">
                <a:latin typeface="TW-Kai-98_1"/>
              </a:rPr>
              <a:t>们</a:t>
            </a:r>
            <a:r>
              <a:rPr lang="zh-CN" altLang="en-US" sz="2000" dirty="0">
                <a:latin typeface="IPAGothic"/>
              </a:rPr>
              <a:t>数据集中的每个</a:t>
            </a:r>
            <a:r>
              <a:rPr lang="zh-CN" altLang="en-US" sz="2000" dirty="0">
                <a:latin typeface="TW-Kai-98_1"/>
              </a:rPr>
              <a:t>样</a:t>
            </a:r>
            <a:r>
              <a:rPr lang="zh-CN" altLang="en-US" sz="2000" dirty="0">
                <a:latin typeface="IPAGothic"/>
              </a:rPr>
              <a:t>本都有相</a:t>
            </a:r>
            <a:r>
              <a:rPr lang="zh-CN" altLang="en-US" sz="2000" dirty="0">
                <a:latin typeface="TW-Kai-98_1"/>
              </a:rPr>
              <a:t>应</a:t>
            </a:r>
            <a:r>
              <a:rPr lang="zh-CN" altLang="en-US" sz="2000" dirty="0">
                <a:latin typeface="IPAGothic"/>
              </a:rPr>
              <a:t>的</a:t>
            </a:r>
            <a:r>
              <a:rPr lang="zh-CN" altLang="en-US" sz="2000" dirty="0">
                <a:latin typeface="ArialMT"/>
              </a:rPr>
              <a:t>“</a:t>
            </a:r>
            <a:r>
              <a:rPr lang="zh-CN" altLang="en-US" sz="2000" dirty="0">
                <a:latin typeface="IPAGothic"/>
              </a:rPr>
              <a:t>正确答案</a:t>
            </a:r>
            <a:r>
              <a:rPr lang="zh-CN" altLang="en-US" sz="2000" dirty="0">
                <a:latin typeface="ArialMT"/>
              </a:rPr>
              <a:t>”</a:t>
            </a:r>
            <a:r>
              <a:rPr lang="zh-CN" altLang="en-US" sz="2000" dirty="0">
                <a:latin typeface="IPAGothic"/>
              </a:rPr>
              <a:t>。再根据</a:t>
            </a:r>
            <a:r>
              <a:rPr lang="zh-CN" altLang="en-US" sz="2000" dirty="0">
                <a:latin typeface="TW-Kai-98_1"/>
              </a:rPr>
              <a:t>这</a:t>
            </a:r>
            <a:r>
              <a:rPr lang="zh-CN" altLang="en-US" sz="2000" dirty="0">
                <a:latin typeface="IPAGothic"/>
              </a:rPr>
              <a:t>些</a:t>
            </a:r>
            <a:r>
              <a:rPr lang="zh-CN" altLang="en-US" sz="2000" dirty="0">
                <a:latin typeface="TW-Kai-98_1"/>
              </a:rPr>
              <a:t>样</a:t>
            </a:r>
            <a:r>
              <a:rPr lang="zh-CN" altLang="en-US" sz="2000" dirty="0">
                <a:latin typeface="IPAGothic"/>
              </a:rPr>
              <a:t>本作出</a:t>
            </a:r>
            <a:r>
              <a:rPr lang="zh-CN" altLang="en-US" sz="2000" b="1" dirty="0">
                <a:latin typeface="TW-Kai-98_1"/>
              </a:rPr>
              <a:t>预测</a:t>
            </a:r>
            <a:r>
              <a:rPr lang="zh-CN" altLang="en-US" sz="2000" dirty="0">
                <a:latin typeface="IPAGothic"/>
              </a:rPr>
              <a:t>，就像房子和</a:t>
            </a:r>
            <a:r>
              <a:rPr lang="zh-CN" altLang="en-US" sz="2000" dirty="0">
                <a:latin typeface="TW-Kai-98_1"/>
              </a:rPr>
              <a:t>肿</a:t>
            </a:r>
            <a:r>
              <a:rPr lang="zh-CN" altLang="en-US" sz="2000" dirty="0">
                <a:latin typeface="IPAGothic"/>
              </a:rPr>
              <a:t>瘤的例子中做的那</a:t>
            </a:r>
            <a:r>
              <a:rPr lang="zh-CN" altLang="en-US" sz="2000" dirty="0">
                <a:latin typeface="TW-Kai-98_1"/>
              </a:rPr>
              <a:t>样</a:t>
            </a:r>
            <a:r>
              <a:rPr lang="zh-CN" altLang="en-US" sz="2000" dirty="0">
                <a:latin typeface="IPAGothic"/>
              </a:rPr>
              <a:t>。我</a:t>
            </a:r>
            <a:r>
              <a:rPr lang="zh-CN" altLang="en-US" sz="2000" dirty="0">
                <a:latin typeface="TW-Kai-98_1"/>
              </a:rPr>
              <a:t>们还</a:t>
            </a:r>
            <a:r>
              <a:rPr lang="zh-CN" altLang="en-US" sz="2000" dirty="0">
                <a:latin typeface="IPAGothic"/>
              </a:rPr>
              <a:t>介</a:t>
            </a:r>
            <a:r>
              <a:rPr lang="zh-CN" altLang="en-US" sz="2000" dirty="0">
                <a:latin typeface="TW-Kai-98_1"/>
              </a:rPr>
              <a:t>绍</a:t>
            </a:r>
            <a:r>
              <a:rPr lang="zh-CN" altLang="en-US" sz="2000" dirty="0">
                <a:latin typeface="IPAGothic"/>
              </a:rPr>
              <a:t>了回</a:t>
            </a:r>
            <a:r>
              <a:rPr lang="zh-CN" altLang="en-US" sz="2000" dirty="0">
                <a:latin typeface="TW-Kai-98_1"/>
              </a:rPr>
              <a:t>归问题</a:t>
            </a:r>
            <a:r>
              <a:rPr lang="zh-CN" altLang="en-US" sz="2000" dirty="0">
                <a:latin typeface="IPAGothic"/>
              </a:rPr>
              <a:t>，即通</a:t>
            </a:r>
            <a:r>
              <a:rPr lang="zh-CN" altLang="en-US" sz="2000" dirty="0">
                <a:latin typeface="TW-Kai-98_1"/>
              </a:rPr>
              <a:t>过</a:t>
            </a:r>
            <a:r>
              <a:rPr lang="zh-CN" altLang="en-US" sz="2000" dirty="0">
                <a:latin typeface="IPAGothic"/>
              </a:rPr>
              <a:t>回</a:t>
            </a:r>
            <a:r>
              <a:rPr lang="zh-CN" altLang="en-US" sz="2000" dirty="0">
                <a:latin typeface="TW-Kai-98_1"/>
              </a:rPr>
              <a:t>归</a:t>
            </a:r>
            <a:r>
              <a:rPr lang="zh-CN" altLang="en-US" sz="2000" dirty="0">
                <a:latin typeface="IPAGothic"/>
              </a:rPr>
              <a:t>来推出一个</a:t>
            </a:r>
            <a:r>
              <a:rPr lang="zh-CN" altLang="en-US" sz="2000" dirty="0">
                <a:latin typeface="TW-Kai-98_1"/>
              </a:rPr>
              <a:t>连续</a:t>
            </a:r>
            <a:r>
              <a:rPr lang="zh-CN" altLang="en-US" sz="2000" dirty="0">
                <a:latin typeface="IPAGothic"/>
              </a:rPr>
              <a:t>的</a:t>
            </a:r>
            <a:r>
              <a:rPr lang="zh-CN" altLang="en-US" sz="2000" dirty="0">
                <a:latin typeface="TW-Kai-98_1"/>
              </a:rPr>
              <a:t>输</a:t>
            </a:r>
            <a:r>
              <a:rPr lang="zh-CN" altLang="en-US" sz="2000" dirty="0">
                <a:latin typeface="IPAGothic"/>
              </a:rPr>
              <a:t>出，之后我</a:t>
            </a:r>
            <a:r>
              <a:rPr lang="zh-CN" altLang="en-US" sz="2000" dirty="0">
                <a:latin typeface="TW-Kai-98_1"/>
              </a:rPr>
              <a:t>们</a:t>
            </a:r>
            <a:r>
              <a:rPr lang="zh-CN" altLang="en-US" sz="2000" dirty="0">
                <a:latin typeface="IPAGothic"/>
              </a:rPr>
              <a:t>介</a:t>
            </a:r>
            <a:r>
              <a:rPr lang="zh-CN" altLang="en-US" sz="2000" dirty="0">
                <a:latin typeface="TW-Kai-98_1"/>
              </a:rPr>
              <a:t>绍</a:t>
            </a:r>
            <a:r>
              <a:rPr lang="zh-CN" altLang="en-US" sz="2000" dirty="0">
                <a:latin typeface="IPAGothic"/>
              </a:rPr>
              <a:t>了分</a:t>
            </a:r>
            <a:r>
              <a:rPr lang="zh-CN" altLang="en-US" sz="2000" dirty="0">
                <a:latin typeface="TW-Kai-98_1"/>
              </a:rPr>
              <a:t>类问题</a:t>
            </a:r>
            <a:r>
              <a:rPr lang="zh-CN" altLang="en-US" sz="2000" dirty="0">
                <a:latin typeface="IPAGothic"/>
              </a:rPr>
              <a:t>，其目</a:t>
            </a:r>
            <a:r>
              <a:rPr lang="zh-CN" altLang="en-US" sz="2000" dirty="0">
                <a:latin typeface="TW-Kai-98_1"/>
              </a:rPr>
              <a:t>标</a:t>
            </a:r>
            <a:r>
              <a:rPr lang="zh-CN" altLang="en-US" sz="2000" dirty="0">
                <a:latin typeface="IPAGothic"/>
              </a:rPr>
              <a:t>是推出一</a:t>
            </a:r>
            <a:r>
              <a:rPr lang="zh-CN" altLang="en-US" sz="2000" dirty="0">
                <a:latin typeface="TW-Kai-98_1"/>
              </a:rPr>
              <a:t>组</a:t>
            </a:r>
            <a:r>
              <a:rPr lang="zh-CN" altLang="en-US" sz="2000" dirty="0">
                <a:latin typeface="IPAGothic"/>
              </a:rPr>
              <a:t>离散的</a:t>
            </a:r>
            <a:r>
              <a:rPr lang="zh-CN" altLang="en-US" sz="2000" dirty="0">
                <a:latin typeface="TW-Kai-98_1"/>
              </a:rPr>
              <a:t>结</a:t>
            </a:r>
            <a:r>
              <a:rPr lang="zh-CN" altLang="en-US" sz="2000" dirty="0">
                <a:latin typeface="IPAGothic"/>
              </a:rPr>
              <a:t>果。</a:t>
            </a:r>
            <a:endParaRPr lang="en-US" sz="2000" dirty="0"/>
          </a:p>
        </p:txBody>
      </p:sp>
      <p:sp>
        <p:nvSpPr>
          <p:cNvPr id="6" name="椭圆 5">
            <a:extLst>
              <a:ext uri="{FF2B5EF4-FFF2-40B4-BE49-F238E27FC236}">
                <a16:creationId xmlns:a16="http://schemas.microsoft.com/office/drawing/2014/main" id="{CAE6579E-1117-4D01-ACBB-4D355E482A0C}"/>
              </a:ext>
            </a:extLst>
          </p:cNvPr>
          <p:cNvSpPr/>
          <p:nvPr/>
        </p:nvSpPr>
        <p:spPr>
          <a:xfrm>
            <a:off x="2209800" y="2952750"/>
            <a:ext cx="76200" cy="77241"/>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highlight>
                <a:srgbClr val="FFFF00"/>
              </a:highlight>
            </a:endParaRPr>
          </a:p>
        </p:txBody>
      </p:sp>
      <p:cxnSp>
        <p:nvCxnSpPr>
          <p:cNvPr id="14" name="Straight Arrow Connector 9">
            <a:extLst>
              <a:ext uri="{FF2B5EF4-FFF2-40B4-BE49-F238E27FC236}">
                <a16:creationId xmlns:a16="http://schemas.microsoft.com/office/drawing/2014/main" id="{605BB524-4D04-4D84-B6D8-71A0D8A658FB}"/>
              </a:ext>
            </a:extLst>
          </p:cNvPr>
          <p:cNvCxnSpPr>
            <a:cxnSpLocks/>
          </p:cNvCxnSpPr>
          <p:nvPr/>
        </p:nvCxnSpPr>
        <p:spPr>
          <a:xfrm>
            <a:off x="5224866" y="1123950"/>
            <a:ext cx="0" cy="2202107"/>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5" name="Ink 1">
                <a:extLst>
                  <a:ext uri="{FF2B5EF4-FFF2-40B4-BE49-F238E27FC236}">
                    <a16:creationId xmlns:a16="http://schemas.microsoft.com/office/drawing/2014/main" id="{E1E989FC-8436-4BFA-8265-B3B65FC8FBF6}"/>
                  </a:ext>
                </a:extLst>
              </p14:cNvPr>
              <p14:cNvContentPartPr/>
              <p14:nvPr/>
            </p14:nvContentPartPr>
            <p14:xfrm>
              <a:off x="5172522" y="2114550"/>
              <a:ext cx="3590640" cy="1828800"/>
            </p14:xfrm>
          </p:contentPart>
        </mc:Choice>
        <mc:Fallback xmlns="">
          <p:pic>
            <p:nvPicPr>
              <p:cNvPr id="15" name="Ink 1">
                <a:extLst>
                  <a:ext uri="{FF2B5EF4-FFF2-40B4-BE49-F238E27FC236}">
                    <a16:creationId xmlns:a16="http://schemas.microsoft.com/office/drawing/2014/main" id="{E1E989FC-8436-4BFA-8265-B3B65FC8FBF6}"/>
                  </a:ext>
                </a:extLst>
              </p:cNvPr>
              <p:cNvPicPr/>
              <p:nvPr/>
            </p:nvPicPr>
            <p:blipFill>
              <a:blip r:embed="rId4"/>
              <a:stretch>
                <a:fillRect/>
              </a:stretch>
            </p:blipFill>
            <p:spPr>
              <a:xfrm>
                <a:off x="5163162" y="2105190"/>
                <a:ext cx="3609360" cy="1847520"/>
              </a:xfrm>
              <a:prstGeom prst="rect">
                <a:avLst/>
              </a:prstGeom>
            </p:spPr>
          </p:pic>
        </mc:Fallback>
      </mc:AlternateContent>
      <p:cxnSp>
        <p:nvCxnSpPr>
          <p:cNvPr id="16" name="Straight Arrow Connector 10">
            <a:extLst>
              <a:ext uri="{FF2B5EF4-FFF2-40B4-BE49-F238E27FC236}">
                <a16:creationId xmlns:a16="http://schemas.microsoft.com/office/drawing/2014/main" id="{114C7D0E-B12F-4C7D-AA6C-0F732659A752}"/>
              </a:ext>
            </a:extLst>
          </p:cNvPr>
          <p:cNvCxnSpPr>
            <a:cxnSpLocks/>
          </p:cNvCxnSpPr>
          <p:nvPr/>
        </p:nvCxnSpPr>
        <p:spPr>
          <a:xfrm flipH="1">
            <a:off x="5099755" y="3028950"/>
            <a:ext cx="3276600"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B496F5A-EA52-47AD-9E38-CF296192973A}"/>
              </a:ext>
            </a:extLst>
          </p:cNvPr>
          <p:cNvSpPr txBox="1"/>
          <p:nvPr/>
        </p:nvSpPr>
        <p:spPr>
          <a:xfrm>
            <a:off x="1839133" y="804192"/>
            <a:ext cx="2078198" cy="369332"/>
          </a:xfrm>
          <a:prstGeom prst="rect">
            <a:avLst/>
          </a:prstGeom>
          <a:noFill/>
        </p:spPr>
        <p:txBody>
          <a:bodyPr wrap="none" rtlCol="0">
            <a:spAutoFit/>
          </a:bodyPr>
          <a:lstStyle/>
          <a:p>
            <a:r>
              <a:rPr lang="zh-CN" altLang="en-US" dirty="0"/>
              <a:t>回归问题</a:t>
            </a:r>
            <a:r>
              <a:rPr lang="en-US" altLang="zh-CN" dirty="0"/>
              <a:t>regression</a:t>
            </a:r>
            <a:endParaRPr lang="zh-CN" altLang="en-US" dirty="0"/>
          </a:p>
        </p:txBody>
      </p:sp>
      <p:sp>
        <p:nvSpPr>
          <p:cNvPr id="19" name="文本框 18">
            <a:extLst>
              <a:ext uri="{FF2B5EF4-FFF2-40B4-BE49-F238E27FC236}">
                <a16:creationId xmlns:a16="http://schemas.microsoft.com/office/drawing/2014/main" id="{44947A75-27EF-441F-8F17-24FDFE5755DA}"/>
              </a:ext>
            </a:extLst>
          </p:cNvPr>
          <p:cNvSpPr txBox="1"/>
          <p:nvPr/>
        </p:nvSpPr>
        <p:spPr>
          <a:xfrm>
            <a:off x="5954915" y="822206"/>
            <a:ext cx="2303003" cy="369332"/>
          </a:xfrm>
          <a:prstGeom prst="rect">
            <a:avLst/>
          </a:prstGeom>
          <a:noFill/>
        </p:spPr>
        <p:txBody>
          <a:bodyPr wrap="none" rtlCol="0">
            <a:spAutoFit/>
          </a:bodyPr>
          <a:lstStyle/>
          <a:p>
            <a:r>
              <a:rPr lang="zh-CN" altLang="en-US" dirty="0"/>
              <a:t>分类问题</a:t>
            </a:r>
            <a:r>
              <a:rPr lang="en-US" altLang="zh-CN" dirty="0"/>
              <a:t>classification</a:t>
            </a:r>
            <a:endParaRPr lang="zh-CN" altLang="en-US" dirty="0"/>
          </a:p>
        </p:txBody>
      </p:sp>
    </p:spTree>
    <p:extLst>
      <p:ext uri="{BB962C8B-B14F-4D97-AF65-F5344CB8AC3E}">
        <p14:creationId xmlns:p14="http://schemas.microsoft.com/office/powerpoint/2010/main" val="188982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a:solidFill>
                  <a:prstClr val="black"/>
                </a:solidFill>
              </a:rPr>
              <a:t>Treat both as classification problems. </a:t>
            </a:r>
          </a:p>
        </p:txBody>
      </p:sp>
      <p:sp>
        <p:nvSpPr>
          <p:cNvPr id="22" name="Rectangle 21"/>
          <p:cNvSpPr/>
          <p:nvPr/>
        </p:nvSpPr>
        <p:spPr>
          <a:xfrm>
            <a:off x="1126062" y="3232149"/>
            <a:ext cx="7789337" cy="369332"/>
          </a:xfrm>
          <a:prstGeom prst="rect">
            <a:avLst/>
          </a:prstGeom>
        </p:spPr>
        <p:txBody>
          <a:bodyPr wrap="square">
            <a:spAutoFit/>
          </a:bodyPr>
          <a:lstStyle/>
          <a:p>
            <a:r>
              <a:rPr lang="en-US" dirty="0">
                <a:solidFill>
                  <a:prstClr val="black"/>
                </a:solidFill>
              </a:rPr>
              <a:t>Treat problem 1 as a classification problem, problem 2 as a regression problem. </a:t>
            </a:r>
          </a:p>
        </p:txBody>
      </p:sp>
      <p:sp>
        <p:nvSpPr>
          <p:cNvPr id="23" name="Rectangle 22"/>
          <p:cNvSpPr/>
          <p:nvPr/>
        </p:nvSpPr>
        <p:spPr>
          <a:xfrm>
            <a:off x="1126063" y="3689349"/>
            <a:ext cx="7620000" cy="369332"/>
          </a:xfrm>
          <a:prstGeom prst="rect">
            <a:avLst/>
          </a:prstGeom>
        </p:spPr>
        <p:txBody>
          <a:bodyPr wrap="square">
            <a:spAutoFit/>
          </a:bodyPr>
          <a:lstStyle/>
          <a:p>
            <a:r>
              <a:rPr lang="en-US" dirty="0">
                <a:solidFill>
                  <a:prstClr val="black"/>
                </a:solidFill>
              </a:rPr>
              <a:t>Treat problem 1 as a regression problem, problem 2 as a classification problem. </a:t>
            </a:r>
          </a:p>
        </p:txBody>
      </p:sp>
      <p:sp>
        <p:nvSpPr>
          <p:cNvPr id="24" name="Rectangle 23"/>
          <p:cNvSpPr/>
          <p:nvPr/>
        </p:nvSpPr>
        <p:spPr>
          <a:xfrm>
            <a:off x="1126063" y="4163483"/>
            <a:ext cx="6553200" cy="369332"/>
          </a:xfrm>
          <a:prstGeom prst="rect">
            <a:avLst/>
          </a:prstGeom>
        </p:spPr>
        <p:txBody>
          <a:bodyPr wrap="square">
            <a:spAutoFit/>
          </a:bodyPr>
          <a:lstStyle/>
          <a:p>
            <a:r>
              <a:rPr lang="en-US" dirty="0">
                <a:solidFill>
                  <a:prstClr val="black"/>
                </a:solidFill>
              </a:rPr>
              <a:t>Treat both as regression problems. </a:t>
            </a:r>
          </a:p>
        </p:txBody>
      </p:sp>
      <p:sp>
        <p:nvSpPr>
          <p:cNvPr id="6" name="TextBox 5"/>
          <p:cNvSpPr txBox="1"/>
          <p:nvPr/>
        </p:nvSpPr>
        <p:spPr>
          <a:xfrm>
            <a:off x="380999" y="133350"/>
            <a:ext cx="8365063" cy="2554545"/>
          </a:xfrm>
          <a:prstGeom prst="rect">
            <a:avLst/>
          </a:prstGeom>
          <a:noFill/>
        </p:spPr>
        <p:txBody>
          <a:bodyPr wrap="square" rtlCol="0">
            <a:spAutoFit/>
          </a:bodyPr>
          <a:lstStyle/>
          <a:p>
            <a:r>
              <a:rPr lang="zh-CN" altLang="en-US" sz="2000" dirty="0"/>
              <a:t>小测验：假设你经营着一家公司，你想开发学习算法来处理这两个问题：</a:t>
            </a:r>
            <a:endParaRPr lang="en-US" altLang="zh-CN" sz="2000" dirty="0"/>
          </a:p>
          <a:p>
            <a:endParaRPr lang="en-US" sz="2000" dirty="0">
              <a:solidFill>
                <a:prstClr val="black"/>
              </a:solidFill>
            </a:endParaRPr>
          </a:p>
          <a:p>
            <a:r>
              <a:rPr lang="en-US" sz="2000" dirty="0">
                <a:solidFill>
                  <a:prstClr val="black"/>
                </a:solidFill>
              </a:rPr>
              <a:t>Problem 1:</a:t>
            </a:r>
            <a:r>
              <a:rPr lang="zh-CN" altLang="en-US" sz="2000" dirty="0"/>
              <a:t>你有一大批同样的货物，想象一下，你有上千件一模一样的货物等待出售，这时你想预测接下来的三个月能卖多少件？</a:t>
            </a:r>
            <a:endParaRPr lang="en-US" sz="2000" dirty="0">
              <a:solidFill>
                <a:prstClr val="black"/>
              </a:solidFill>
            </a:endParaRPr>
          </a:p>
          <a:p>
            <a:r>
              <a:rPr lang="en-US" sz="2000" dirty="0">
                <a:solidFill>
                  <a:prstClr val="black"/>
                </a:solidFill>
              </a:rPr>
              <a:t>Problem 2:</a:t>
            </a:r>
            <a:r>
              <a:rPr lang="zh-CN" altLang="en-US" sz="2000" dirty="0"/>
              <a:t>你有许多客户，这时你想写一个软件来检验每一个用户的账户。对于每一个账户，你要判断它们是否曾经被盗过？</a:t>
            </a:r>
            <a:endParaRPr lang="en-US" altLang="zh-CN" sz="2000" dirty="0"/>
          </a:p>
          <a:p>
            <a:endParaRPr lang="en-US" sz="2000" dirty="0">
              <a:solidFill>
                <a:prstClr val="black"/>
              </a:solidFill>
            </a:endParaRPr>
          </a:p>
          <a:p>
            <a:r>
              <a:rPr lang="zh-CN" altLang="en-US" sz="2000" dirty="0"/>
              <a:t>那这两个问题，它们属于分类问题、还是回归问题</a:t>
            </a:r>
            <a:r>
              <a:rPr lang="en-US" altLang="zh-CN" sz="2000" dirty="0"/>
              <a:t>?</a:t>
            </a:r>
            <a:endParaRPr lang="en-US" sz="2000" dirty="0">
              <a:solidFill>
                <a:prstClr val="black"/>
              </a:solidFill>
            </a:endParaRPr>
          </a:p>
        </p:txBody>
      </p:sp>
      <p:pic>
        <p:nvPicPr>
          <p:cNvPr id="4" name="图形 3" descr="笑脸，没有填充">
            <a:extLst>
              <a:ext uri="{FF2B5EF4-FFF2-40B4-BE49-F238E27FC236}">
                <a16:creationId xmlns:a16="http://schemas.microsoft.com/office/drawing/2014/main" id="{7438A086-23D7-4471-98B3-A06B5718B7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 y="3638550"/>
            <a:ext cx="457200" cy="457200"/>
          </a:xfrm>
          <a:prstGeom prst="rect">
            <a:avLst/>
          </a:prstGeom>
        </p:spPr>
      </p:pic>
    </p:spTree>
    <p:extLst>
      <p:ext uri="{BB962C8B-B14F-4D97-AF65-F5344CB8AC3E}">
        <p14:creationId xmlns:p14="http://schemas.microsoft.com/office/powerpoint/2010/main" val="182542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dirty="0">
                <a:solidFill>
                  <a:schemeClr val="tx1">
                    <a:lumMod val="75000"/>
                    <a:lumOff val="25000"/>
                  </a:schemeClr>
                </a:solidFill>
              </a:rPr>
              <a:t>无监督学习</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a:solidFill>
                  <a:schemeClr val="tx1">
                    <a:lumMod val="75000"/>
                    <a:lumOff val="25000"/>
                  </a:schemeClr>
                </a:solidFill>
              </a:rPr>
              <a:t>Unsupervised Learning</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p>
        </p:txBody>
      </p:sp>
    </p:spTree>
    <p:extLst>
      <p:ext uri="{BB962C8B-B14F-4D97-AF65-F5344CB8AC3E}">
        <p14:creationId xmlns:p14="http://schemas.microsoft.com/office/powerpoint/2010/main" val="65714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459400" y="4324350"/>
            <a:ext cx="461986" cy="523220"/>
          </a:xfrm>
          <a:prstGeom prst="rect">
            <a:avLst/>
          </a:prstGeom>
          <a:noFill/>
        </p:spPr>
        <p:txBody>
          <a:bodyPr wrap="none" rtlCol="0">
            <a:spAutoFit/>
          </a:bodyPr>
          <a:lstStyle/>
          <a:p>
            <a:r>
              <a:rPr lang="en-US" sz="2800" dirty="0"/>
              <a:t>x</a:t>
            </a:r>
            <a:r>
              <a:rPr lang="en-US" sz="2800" baseline="-25000" dirty="0"/>
              <a:t>1</a:t>
            </a:r>
          </a:p>
        </p:txBody>
      </p:sp>
      <p:sp>
        <p:nvSpPr>
          <p:cNvPr id="38" name="TextBox 37"/>
          <p:cNvSpPr txBox="1"/>
          <p:nvPr/>
        </p:nvSpPr>
        <p:spPr>
          <a:xfrm>
            <a:off x="2057400" y="2153803"/>
            <a:ext cx="461986" cy="523220"/>
          </a:xfrm>
          <a:prstGeom prst="rect">
            <a:avLst/>
          </a:prstGeom>
          <a:noFill/>
        </p:spPr>
        <p:txBody>
          <a:bodyPr wrap="none" rtlCol="0">
            <a:spAutoFit/>
          </a:bodyPr>
          <a:lstStyle/>
          <a:p>
            <a:r>
              <a:rPr lang="en-US" sz="2800" dirty="0"/>
              <a:t>x</a:t>
            </a:r>
            <a:r>
              <a:rPr lang="en-US" sz="2800" baseline="-25000" dirty="0"/>
              <a:t>2</a:t>
            </a:r>
          </a:p>
        </p:txBody>
      </p:sp>
      <p:sp>
        <p:nvSpPr>
          <p:cNvPr id="116" name="TextBox 115"/>
          <p:cNvSpPr txBox="1"/>
          <p:nvPr/>
        </p:nvSpPr>
        <p:spPr>
          <a:xfrm>
            <a:off x="2895600" y="285750"/>
            <a:ext cx="3548344" cy="584775"/>
          </a:xfrm>
          <a:prstGeom prst="rect">
            <a:avLst/>
          </a:prstGeom>
          <a:noFill/>
        </p:spPr>
        <p:txBody>
          <a:bodyPr wrap="none" rtlCol="0">
            <a:spAutoFit/>
          </a:bodyPr>
          <a:lstStyle/>
          <a:p>
            <a:r>
              <a:rPr lang="en-US" sz="3200" dirty="0">
                <a:solidFill>
                  <a:schemeClr val="tx1">
                    <a:lumMod val="85000"/>
                    <a:lumOff val="15000"/>
                  </a:schemeClr>
                </a:solidFill>
              </a:rPr>
              <a:t>Supervised Learning</a:t>
            </a:r>
          </a:p>
        </p:txBody>
      </p:sp>
      <p:cxnSp>
        <p:nvCxnSpPr>
          <p:cNvPr id="15" name="Straight Arrow Connector 14"/>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808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22644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19050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19405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14478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88999" y="216408"/>
            <a:ext cx="3998787" cy="584775"/>
          </a:xfrm>
          <a:prstGeom prst="rect">
            <a:avLst/>
          </a:prstGeom>
          <a:noFill/>
        </p:spPr>
        <p:txBody>
          <a:bodyPr wrap="none" rtlCol="0">
            <a:spAutoFit/>
          </a:bodyPr>
          <a:lstStyle/>
          <a:p>
            <a:r>
              <a:rPr lang="en-US" sz="3200" dirty="0">
                <a:solidFill>
                  <a:schemeClr val="tx1">
                    <a:lumMod val="85000"/>
                    <a:lumOff val="15000"/>
                  </a:schemeClr>
                </a:solidFill>
              </a:rPr>
              <a:t>Unsupervised Learning</a:t>
            </a:r>
          </a:p>
        </p:txBody>
      </p:sp>
      <p:sp>
        <p:nvSpPr>
          <p:cNvPr id="20" name="TextBox 19"/>
          <p:cNvSpPr txBox="1"/>
          <p:nvPr/>
        </p:nvSpPr>
        <p:spPr>
          <a:xfrm>
            <a:off x="4459400" y="4324350"/>
            <a:ext cx="461986" cy="523220"/>
          </a:xfrm>
          <a:prstGeom prst="rect">
            <a:avLst/>
          </a:prstGeom>
          <a:noFill/>
        </p:spPr>
        <p:txBody>
          <a:bodyPr wrap="none" rtlCol="0">
            <a:spAutoFit/>
          </a:bodyPr>
          <a:lstStyle/>
          <a:p>
            <a:r>
              <a:rPr lang="en-US" sz="2800" dirty="0"/>
              <a:t>x</a:t>
            </a:r>
            <a:r>
              <a:rPr lang="en-US" sz="2800" baseline="-25000" dirty="0"/>
              <a:t>1</a:t>
            </a:r>
          </a:p>
        </p:txBody>
      </p:sp>
      <p:sp>
        <p:nvSpPr>
          <p:cNvPr id="21" name="TextBox 20"/>
          <p:cNvSpPr txBox="1"/>
          <p:nvPr/>
        </p:nvSpPr>
        <p:spPr>
          <a:xfrm>
            <a:off x="2057400" y="2153803"/>
            <a:ext cx="461986" cy="523220"/>
          </a:xfrm>
          <a:prstGeom prst="rect">
            <a:avLst/>
          </a:prstGeom>
          <a:noFill/>
        </p:spPr>
        <p:txBody>
          <a:bodyPr wrap="none" rtlCol="0">
            <a:spAutoFit/>
          </a:bodyPr>
          <a:lstStyle/>
          <a:p>
            <a:r>
              <a:rPr lang="en-US" sz="2800" dirty="0"/>
              <a:t>x</a:t>
            </a:r>
            <a:r>
              <a:rPr lang="en-US" sz="2800" baseline="-25000" dirty="0"/>
              <a:t>2</a:t>
            </a:r>
          </a:p>
        </p:txBody>
      </p:sp>
      <p:cxnSp>
        <p:nvCxnSpPr>
          <p:cNvPr id="22" name="Straight Arrow Connector 2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58120" y="1266120"/>
              <a:ext cx="3273840" cy="2518200"/>
            </p14:xfrm>
          </p:contentPart>
        </mc:Choice>
        <mc:Fallback xmlns="">
          <p:pic>
            <p:nvPicPr>
              <p:cNvPr id="2" name="Ink 1"/>
              <p:cNvPicPr/>
              <p:nvPr/>
            </p:nvPicPr>
            <p:blipFill>
              <a:blip r:embed="rId3"/>
              <a:stretch>
                <a:fillRect/>
              </a:stretch>
            </p:blipFill>
            <p:spPr>
              <a:xfrm>
                <a:off x="2948040" y="1257480"/>
                <a:ext cx="3294720" cy="2537280"/>
              </a:xfrm>
              <a:prstGeom prst="rect">
                <a:avLst/>
              </a:prstGeom>
            </p:spPr>
          </p:pic>
        </mc:Fallback>
      </mc:AlternateContent>
      <p:sp>
        <p:nvSpPr>
          <p:cNvPr id="3" name="矩形 2">
            <a:extLst>
              <a:ext uri="{FF2B5EF4-FFF2-40B4-BE49-F238E27FC236}">
                <a16:creationId xmlns:a16="http://schemas.microsoft.com/office/drawing/2014/main" id="{CC7E2B4A-E1B7-4C15-A489-5584434E02ED}"/>
              </a:ext>
            </a:extLst>
          </p:cNvPr>
          <p:cNvSpPr/>
          <p:nvPr/>
        </p:nvSpPr>
        <p:spPr>
          <a:xfrm>
            <a:off x="5534270" y="3187402"/>
            <a:ext cx="3460601" cy="830997"/>
          </a:xfrm>
          <a:prstGeom prst="rect">
            <a:avLst/>
          </a:prstGeom>
        </p:spPr>
        <p:txBody>
          <a:bodyPr wrap="square">
            <a:spAutoFit/>
          </a:bodyPr>
          <a:lstStyle/>
          <a:p>
            <a:r>
              <a:rPr lang="zh-CN" altLang="en-US" sz="2400" dirty="0">
                <a:latin typeface="TW-Kai-98_1"/>
              </a:rPr>
              <a:t>别</a:t>
            </a:r>
            <a:r>
              <a:rPr lang="zh-CN" altLang="en-US" sz="2400" dirty="0">
                <a:latin typeface="IPAGothic"/>
              </a:rPr>
              <a:t>的都不知道，就是一个数据集</a:t>
            </a:r>
            <a:endParaRPr lang="zh-CN" altLang="en-US" sz="2400" dirty="0"/>
          </a:p>
        </p:txBody>
      </p:sp>
      <p:sp>
        <p:nvSpPr>
          <p:cNvPr id="24" name="TextBox 17">
            <a:extLst>
              <a:ext uri="{FF2B5EF4-FFF2-40B4-BE49-F238E27FC236}">
                <a16:creationId xmlns:a16="http://schemas.microsoft.com/office/drawing/2014/main" id="{7F6C9A0F-C47F-4FBF-8C1E-46D584B9253F}"/>
              </a:ext>
            </a:extLst>
          </p:cNvPr>
          <p:cNvSpPr txBox="1"/>
          <p:nvPr/>
        </p:nvSpPr>
        <p:spPr>
          <a:xfrm>
            <a:off x="4405778" y="274103"/>
            <a:ext cx="4304383" cy="584775"/>
          </a:xfrm>
          <a:prstGeom prst="rect">
            <a:avLst/>
          </a:prstGeom>
          <a:noFill/>
        </p:spPr>
        <p:txBody>
          <a:bodyPr wrap="none" rtlCol="0">
            <a:spAutoFit/>
          </a:bodyPr>
          <a:lstStyle/>
          <a:p>
            <a:r>
              <a:rPr lang="zh-CN" altLang="en-US" sz="3200" b="1" dirty="0"/>
              <a:t>无监督学习：</a:t>
            </a:r>
            <a:r>
              <a:rPr lang="zh-CN" altLang="en-US" sz="3200" b="1" dirty="0">
                <a:solidFill>
                  <a:srgbClr val="FF0000"/>
                </a:solidFill>
              </a:rPr>
              <a:t>聚类算法</a:t>
            </a:r>
            <a:endParaRPr lang="en-US" sz="3200" b="1" dirty="0">
              <a:solidFill>
                <a:srgbClr val="FF0000"/>
              </a:solidFill>
            </a:endParaRPr>
          </a:p>
        </p:txBody>
      </p:sp>
    </p:spTree>
    <p:extLst>
      <p:ext uri="{BB962C8B-B14F-4D97-AF65-F5344CB8AC3E}">
        <p14:creationId xmlns:p14="http://schemas.microsoft.com/office/powerpoint/2010/main" val="8528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02881" y="971550"/>
            <a:ext cx="6214312" cy="3766901"/>
          </a:xfrm>
          <a:prstGeom prst="rect">
            <a:avLst/>
          </a:prstGeom>
          <a:noFill/>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80106" b="91903"/>
          <a:stretch/>
        </p:blipFill>
        <p:spPr>
          <a:xfrm>
            <a:off x="248973" y="1099024"/>
            <a:ext cx="1057437" cy="35338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4374" t="71388"/>
          <a:stretch/>
        </p:blipFill>
        <p:spPr>
          <a:xfrm>
            <a:off x="1438437" y="3815548"/>
            <a:ext cx="2943473" cy="914400"/>
          </a:xfrm>
          <a:prstGeom prst="rect">
            <a:avLst/>
          </a:prstGeom>
        </p:spPr>
      </p:pic>
      <p:sp>
        <p:nvSpPr>
          <p:cNvPr id="2" name="矩形 1">
            <a:extLst>
              <a:ext uri="{FF2B5EF4-FFF2-40B4-BE49-F238E27FC236}">
                <a16:creationId xmlns:a16="http://schemas.microsoft.com/office/drawing/2014/main" id="{BC221616-CCCD-49E4-97EE-0FD35AB0DD6F}"/>
              </a:ext>
            </a:extLst>
          </p:cNvPr>
          <p:cNvSpPr/>
          <p:nvPr/>
        </p:nvSpPr>
        <p:spPr>
          <a:xfrm>
            <a:off x="96741" y="228886"/>
            <a:ext cx="6848350" cy="523220"/>
          </a:xfrm>
          <a:prstGeom prst="rect">
            <a:avLst/>
          </a:prstGeom>
        </p:spPr>
        <p:txBody>
          <a:bodyPr wrap="none">
            <a:spAutoFit/>
          </a:bodyPr>
          <a:lstStyle/>
          <a:p>
            <a:r>
              <a:rPr lang="zh-CN" altLang="en-US" sz="2800" b="1" dirty="0">
                <a:latin typeface="Arial" pitchFamily="34" charset="0"/>
              </a:rPr>
              <a:t>聚类算法的实际应用：</a:t>
            </a:r>
            <a:r>
              <a:rPr lang="en-US" altLang="zh-CN" sz="2800" b="1" dirty="0">
                <a:latin typeface="Arial" pitchFamily="34" charset="0"/>
              </a:rPr>
              <a:t>Google news </a:t>
            </a:r>
            <a:r>
              <a:rPr lang="zh-CN" altLang="en-US" sz="2800" b="1" dirty="0">
                <a:latin typeface="Arial" pitchFamily="34" charset="0"/>
              </a:rPr>
              <a:t>分类</a:t>
            </a:r>
            <a:endParaRPr lang="en-US" altLang="zh-CN" sz="2800" b="1" dirty="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57200" y="181058"/>
            <a:ext cx="3878880" cy="2300246"/>
            <a:chOff x="457200" y="181058"/>
            <a:chExt cx="7757760" cy="4600492"/>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57200" y="438150"/>
                <a:ext cx="5239080" cy="4285440"/>
              </p14:xfrm>
            </p:contentPart>
          </mc:Choice>
          <mc:Fallback xmlns="">
            <p:pic>
              <p:nvPicPr>
                <p:cNvPr id="6" name="Ink 5"/>
                <p:cNvPicPr/>
                <p:nvPr/>
              </p:nvPicPr>
              <p:blipFill>
                <a:blip r:embed="rId5"/>
                <a:stretch>
                  <a:fillRect/>
                </a:stretch>
              </p:blipFill>
              <p:spPr>
                <a:xfrm>
                  <a:off x="439201" y="420870"/>
                  <a:ext cx="5279397" cy="4325040"/>
                </a:xfrm>
                <a:prstGeom prst="rect">
                  <a:avLst/>
                </a:prstGeom>
              </p:spPr>
            </p:pic>
          </mc:Fallback>
        </mc:AlternateContent>
      </p:grpSp>
      <p:pic>
        <p:nvPicPr>
          <p:cNvPr id="8" name="Picture 1" descr="C:\Users\ang\Desktop\News2.png"/>
          <p:cNvPicPr>
            <a:picLocks noChangeAspect="1" noChangeArrowheads="1"/>
          </p:cNvPicPr>
          <p:nvPr/>
        </p:nvPicPr>
        <p:blipFill>
          <a:blip r:embed="rId6" cstate="print"/>
          <a:srcRect/>
          <a:stretch>
            <a:fillRect/>
          </a:stretch>
        </p:blipFill>
        <p:spPr bwMode="auto">
          <a:xfrm>
            <a:off x="5516880" y="1"/>
            <a:ext cx="3419856" cy="2520887"/>
          </a:xfrm>
          <a:prstGeom prst="rect">
            <a:avLst/>
          </a:prstGeom>
          <a:noFill/>
        </p:spPr>
      </p:pic>
      <p:pic>
        <p:nvPicPr>
          <p:cNvPr id="11" name="Picture 1" descr="C:\Users\ang\Desktop\News4.png"/>
          <p:cNvPicPr>
            <a:picLocks noChangeAspect="1" noChangeArrowheads="1"/>
          </p:cNvPicPr>
          <p:nvPr/>
        </p:nvPicPr>
        <p:blipFill rotWithShape="1">
          <a:blip r:embed="rId7" cstate="print"/>
          <a:srcRect r="36613"/>
          <a:stretch/>
        </p:blipFill>
        <p:spPr bwMode="auto">
          <a:xfrm>
            <a:off x="1524000" y="2503119"/>
            <a:ext cx="2299123" cy="2673668"/>
          </a:xfrm>
          <a:prstGeom prst="rect">
            <a:avLst/>
          </a:prstGeom>
          <a:noFill/>
        </p:spPr>
      </p:pic>
      <p:pic>
        <p:nvPicPr>
          <p:cNvPr id="12" name="Picture 1" descr="C:\Users\ang\Desktop\News3.png"/>
          <p:cNvPicPr>
            <a:picLocks noChangeAspect="1" noChangeArrowheads="1"/>
          </p:cNvPicPr>
          <p:nvPr/>
        </p:nvPicPr>
        <p:blipFill rotWithShape="1">
          <a:blip r:embed="rId8" cstate="print"/>
          <a:srcRect r="50000"/>
          <a:stretch/>
        </p:blipFill>
        <p:spPr bwMode="auto">
          <a:xfrm>
            <a:off x="4876800" y="2481304"/>
            <a:ext cx="1813560" cy="2673668"/>
          </a:xfrm>
          <a:prstGeom prst="rect">
            <a:avLst/>
          </a:prstGeom>
          <a:noFill/>
        </p:spPr>
      </p:pic>
      <p:cxnSp>
        <p:nvCxnSpPr>
          <p:cNvPr id="4" name="Straight Arrow Connector 3"/>
          <p:cNvCxnSpPr/>
          <p:nvPr/>
        </p:nvCxnSpPr>
        <p:spPr>
          <a:xfrm flipV="1">
            <a:off x="2590800" y="1276350"/>
            <a:ext cx="2819400" cy="762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2343150"/>
            <a:ext cx="76200" cy="990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2266950"/>
            <a:ext cx="2133600" cy="609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856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54F35-E078-4922-96B0-B3CE1C484891}"/>
              </a:ext>
            </a:extLst>
          </p:cNvPr>
          <p:cNvSpPr>
            <a:spLocks noGrp="1"/>
          </p:cNvSpPr>
          <p:nvPr>
            <p:ph type="title"/>
          </p:nvPr>
        </p:nvSpPr>
        <p:spPr>
          <a:xfrm>
            <a:off x="152400" y="799048"/>
            <a:ext cx="8534400" cy="857250"/>
          </a:xfrm>
        </p:spPr>
        <p:txBody>
          <a:bodyPr>
            <a:normAutofit fontScale="90000"/>
          </a:bodyPr>
          <a:lstStyle/>
          <a:p>
            <a:r>
              <a:rPr lang="zh-CN" altLang="en-US" dirty="0">
                <a:ln w="0"/>
                <a:solidFill>
                  <a:srgbClr val="C00000"/>
                </a:solidFill>
                <a:effectLst>
                  <a:outerShdw blurRad="50800" dist="38100" dir="5400000" algn="t" rotWithShape="0">
                    <a:prstClr val="black">
                      <a:alpha val="40000"/>
                    </a:prstClr>
                  </a:outerShdw>
                  <a:reflection blurRad="6350" stA="53000" endA="300" endPos="35500" dir="5400000" sy="-90000" algn="bl" rotWithShape="0"/>
                </a:effectLst>
              </a:rPr>
              <a:t>人人都在说的“机器学习”究竟是什么？</a:t>
            </a:r>
            <a:endParaRPr lang="zh-CN" altLang="en-US" dirty="0"/>
          </a:p>
        </p:txBody>
      </p:sp>
      <p:sp>
        <p:nvSpPr>
          <p:cNvPr id="3" name="内容占位符 2">
            <a:extLst>
              <a:ext uri="{FF2B5EF4-FFF2-40B4-BE49-F238E27FC236}">
                <a16:creationId xmlns:a16="http://schemas.microsoft.com/office/drawing/2014/main" id="{CD584218-4A9C-4EC6-BAB6-ED7C0A4FFDBF}"/>
              </a:ext>
            </a:extLst>
          </p:cNvPr>
          <p:cNvSpPr>
            <a:spLocks noGrp="1"/>
          </p:cNvSpPr>
          <p:nvPr>
            <p:ph idx="1"/>
          </p:nvPr>
        </p:nvSpPr>
        <p:spPr>
          <a:xfrm>
            <a:off x="152400" y="1961796"/>
            <a:ext cx="8229600" cy="2590800"/>
          </a:xfrm>
        </p:spPr>
        <p:txBody>
          <a:bodyPr>
            <a:normAutofit/>
          </a:bodyPr>
          <a:lstStyle/>
          <a:p>
            <a:r>
              <a:rPr lang="zh-CN" altLang="en-US" sz="2800" dirty="0"/>
              <a:t>自</a:t>
            </a:r>
            <a:r>
              <a:rPr lang="en-US" altLang="zh-CN" sz="2800" dirty="0" err="1"/>
              <a:t>Alphago</a:t>
            </a:r>
            <a:r>
              <a:rPr lang="zh-CN" altLang="en-US" sz="2800" dirty="0"/>
              <a:t>之后，</a:t>
            </a:r>
            <a:r>
              <a:rPr lang="en-US" altLang="zh-CN" sz="2800" dirty="0"/>
              <a:t>Machine learning</a:t>
            </a:r>
            <a:r>
              <a:rPr lang="zh-CN" altLang="en-US" sz="2800" dirty="0"/>
              <a:t>（机器学习）这个词就整天出现在我们的眼前</a:t>
            </a:r>
            <a:r>
              <a:rPr lang="en-US" altLang="zh-CN" sz="2800" dirty="0"/>
              <a:t>.</a:t>
            </a:r>
            <a:endParaRPr lang="zh-CN" altLang="en-US" sz="2800" dirty="0"/>
          </a:p>
        </p:txBody>
      </p:sp>
      <p:pic>
        <p:nvPicPr>
          <p:cNvPr id="10242" name="Picture 2" descr="https://pic.ikafan.com/imgp/L3Byb3h5L2h0dHAvaW1hZ2UxMDAuMzYwZG9jLmNvbS9Eb3dubG9hZEltZy8yMDE2LzEwLzI1MTgvODMwNDA2MDFfMQ==.jpg">
            <a:extLst>
              <a:ext uri="{FF2B5EF4-FFF2-40B4-BE49-F238E27FC236}">
                <a16:creationId xmlns:a16="http://schemas.microsoft.com/office/drawing/2014/main" id="{20152F96-FA55-4F80-B16F-F64597EBD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318" y="3252572"/>
            <a:ext cx="3362325" cy="189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headEnd/>
            <a:tailEnd/>
          </a:ln>
        </p:spPr>
        <p:txBody>
          <a:bodyPr wrap="none">
            <a:spAutoFit/>
          </a:bodyPr>
          <a:lstStyle/>
          <a:p>
            <a:r>
              <a:rPr lang="en-US" sz="1400" dirty="0"/>
              <a:t>[Source: Daphne </a:t>
            </a:r>
            <a:r>
              <a:rPr lang="en-US" sz="1400" dirty="0" err="1"/>
              <a:t>Koller</a:t>
            </a:r>
            <a:r>
              <a:rPr lang="en-US" sz="1400" dirty="0"/>
              <a:t>]</a:t>
            </a:r>
          </a:p>
        </p:txBody>
      </p:sp>
      <p:sp>
        <p:nvSpPr>
          <p:cNvPr id="32774" name="Text Box 17"/>
          <p:cNvSpPr txBox="1">
            <a:spLocks noChangeArrowheads="1"/>
          </p:cNvSpPr>
          <p:nvPr/>
        </p:nvSpPr>
        <p:spPr bwMode="auto">
          <a:xfrm rot="-5400000">
            <a:off x="-9769" y="2641134"/>
            <a:ext cx="838691" cy="400110"/>
          </a:xfrm>
          <a:prstGeom prst="rect">
            <a:avLst/>
          </a:prstGeom>
          <a:noFill/>
          <a:ln w="9525">
            <a:noFill/>
            <a:miter lim="800000"/>
            <a:headEnd/>
            <a:tailEnd/>
          </a:ln>
        </p:spPr>
        <p:txBody>
          <a:bodyPr wrap="none">
            <a:spAutoFit/>
          </a:bodyPr>
          <a:lstStyle/>
          <a:p>
            <a:r>
              <a:rPr lang="en-US" sz="2000"/>
              <a:t>Genes</a:t>
            </a:r>
          </a:p>
        </p:txBody>
      </p:sp>
      <p:sp>
        <p:nvSpPr>
          <p:cNvPr id="32775" name="Text Box 19"/>
          <p:cNvSpPr txBox="1">
            <a:spLocks noChangeArrowheads="1"/>
          </p:cNvSpPr>
          <p:nvPr/>
        </p:nvSpPr>
        <p:spPr bwMode="auto">
          <a:xfrm>
            <a:off x="3189288" y="4259818"/>
            <a:ext cx="1192955" cy="369332"/>
          </a:xfrm>
          <a:prstGeom prst="rect">
            <a:avLst/>
          </a:prstGeom>
          <a:noFill/>
          <a:ln w="9525">
            <a:noFill/>
            <a:miter lim="800000"/>
            <a:headEnd/>
            <a:tailEnd/>
          </a:ln>
        </p:spPr>
        <p:txBody>
          <a:bodyPr wrap="none">
            <a:spAutoFit/>
          </a:bodyPr>
          <a:lstStyle/>
          <a:p>
            <a:r>
              <a:rPr lang="en-US" dirty="0"/>
              <a:t>Individuals</a:t>
            </a:r>
          </a:p>
        </p:txBody>
      </p:sp>
      <p:pic>
        <p:nvPicPr>
          <p:cNvPr id="18" name="Picture 17" descr="Dhh1Module-Puf3-Express"/>
          <p:cNvPicPr>
            <a:picLocks noChangeArrowheads="1"/>
          </p:cNvPicPr>
          <p:nvPr/>
        </p:nvPicPr>
        <p:blipFill>
          <a:blip r:embed="rId3" cstate="print"/>
          <a:srcRect/>
          <a:stretch>
            <a:fillRect/>
          </a:stretch>
        </p:blipFill>
        <p:spPr bwMode="auto">
          <a:xfrm>
            <a:off x="759630" y="4044715"/>
            <a:ext cx="7836963" cy="152328"/>
          </a:xfrm>
          <a:prstGeom prst="rect">
            <a:avLst/>
          </a:prstGeom>
          <a:noFill/>
        </p:spPr>
      </p:pic>
      <p:pic>
        <p:nvPicPr>
          <p:cNvPr id="22" name="Picture 21" descr="Dhh1Module-BYRM-Genes"/>
          <p:cNvPicPr>
            <a:picLocks noChangeAspect="1" noChangeArrowheads="1"/>
          </p:cNvPicPr>
          <p:nvPr/>
        </p:nvPicPr>
        <p:blipFill rotWithShape="1">
          <a:blip r:embed="rId4" cstate="print"/>
          <a:srcRect t="39035"/>
          <a:stretch/>
        </p:blipFill>
        <p:spPr bwMode="auto">
          <a:xfrm>
            <a:off x="766634" y="1277082"/>
            <a:ext cx="7843966" cy="2725345"/>
          </a:xfrm>
          <a:prstGeom prst="rect">
            <a:avLst/>
          </a:prstGeom>
          <a:noFill/>
        </p:spPr>
      </p:pic>
      <p:sp>
        <p:nvSpPr>
          <p:cNvPr id="23" name="Rectangle 22"/>
          <p:cNvSpPr>
            <a:spLocks noChangeArrowheads="1"/>
          </p:cNvSpPr>
          <p:nvPr/>
        </p:nvSpPr>
        <p:spPr bwMode="auto">
          <a:xfrm>
            <a:off x="766634" y="115729"/>
            <a:ext cx="7843966" cy="86638"/>
          </a:xfrm>
          <a:prstGeom prst="rect">
            <a:avLst/>
          </a:prstGeom>
          <a:solidFill>
            <a:schemeClr val="bg1"/>
          </a:solidFill>
          <a:ln w="9525">
            <a:no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itchFamily="34" charset="0"/>
            </a:endParaRPr>
          </a:p>
        </p:txBody>
      </p:sp>
      <p:pic>
        <p:nvPicPr>
          <p:cNvPr id="20" name="Picture 19" descr="Dhh1Module-Puf3-Geno"/>
          <p:cNvPicPr>
            <a:picLocks noChangeArrowheads="1"/>
          </p:cNvPicPr>
          <p:nvPr/>
        </p:nvPicPr>
        <p:blipFill>
          <a:blip r:embed="rId5" cstate="print"/>
          <a:srcRect/>
          <a:stretch>
            <a:fillRect/>
          </a:stretch>
        </p:blipFill>
        <p:spPr bwMode="auto">
          <a:xfrm>
            <a:off x="752625" y="3846428"/>
            <a:ext cx="7841631" cy="151014"/>
          </a:xfrm>
          <a:prstGeom prst="rect">
            <a:avLst/>
          </a:prstGeom>
          <a:noFill/>
        </p:spPr>
      </p:pic>
      <p:sp>
        <p:nvSpPr>
          <p:cNvPr id="10" name="矩形 9">
            <a:extLst>
              <a:ext uri="{FF2B5EF4-FFF2-40B4-BE49-F238E27FC236}">
                <a16:creationId xmlns:a16="http://schemas.microsoft.com/office/drawing/2014/main" id="{894FF29C-7E1E-41B3-8195-5286170573F1}"/>
              </a:ext>
            </a:extLst>
          </p:cNvPr>
          <p:cNvSpPr/>
          <p:nvPr/>
        </p:nvSpPr>
        <p:spPr>
          <a:xfrm>
            <a:off x="96741" y="228886"/>
            <a:ext cx="6538970" cy="523220"/>
          </a:xfrm>
          <a:prstGeom prst="rect">
            <a:avLst/>
          </a:prstGeom>
        </p:spPr>
        <p:txBody>
          <a:bodyPr wrap="none">
            <a:spAutoFit/>
          </a:bodyPr>
          <a:lstStyle/>
          <a:p>
            <a:r>
              <a:rPr lang="zh-CN" altLang="en-US" sz="2800" b="1" dirty="0">
                <a:latin typeface="Arial" pitchFamily="34" charset="0"/>
              </a:rPr>
              <a:t>无监督学习的实际应用：基因组的认识</a:t>
            </a:r>
            <a:endParaRPr lang="en-US" altLang="zh-CN" sz="2800" b="1" dirty="0">
              <a:latin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headEnd/>
            <a:tailEnd/>
          </a:ln>
        </p:spPr>
        <p:txBody>
          <a:bodyPr wrap="none">
            <a:spAutoFit/>
          </a:bodyPr>
          <a:lstStyle/>
          <a:p>
            <a:r>
              <a:rPr lang="en-US" sz="1400" dirty="0"/>
              <a:t>[Source: Daphne </a:t>
            </a:r>
            <a:r>
              <a:rPr lang="en-US" sz="1400" dirty="0" err="1"/>
              <a:t>Koller</a:t>
            </a:r>
            <a:r>
              <a:rPr lang="en-US" sz="1400" dirty="0"/>
              <a:t>]</a:t>
            </a:r>
          </a:p>
        </p:txBody>
      </p:sp>
      <p:sp>
        <p:nvSpPr>
          <p:cNvPr id="32774" name="Text Box 17"/>
          <p:cNvSpPr txBox="1">
            <a:spLocks noChangeArrowheads="1"/>
          </p:cNvSpPr>
          <p:nvPr/>
        </p:nvSpPr>
        <p:spPr bwMode="auto">
          <a:xfrm rot="-5400000">
            <a:off x="-9769" y="1874610"/>
            <a:ext cx="838691" cy="400110"/>
          </a:xfrm>
          <a:prstGeom prst="rect">
            <a:avLst/>
          </a:prstGeom>
          <a:noFill/>
          <a:ln w="9525">
            <a:noFill/>
            <a:miter lim="800000"/>
            <a:headEnd/>
            <a:tailEnd/>
          </a:ln>
        </p:spPr>
        <p:txBody>
          <a:bodyPr wrap="none">
            <a:spAutoFit/>
          </a:bodyPr>
          <a:lstStyle/>
          <a:p>
            <a:r>
              <a:rPr lang="en-US" sz="2000"/>
              <a:t>Genes</a:t>
            </a:r>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headEnd/>
            <a:tailEnd/>
          </a:ln>
        </p:spPr>
        <p:txBody>
          <a:bodyPr wrap="none">
            <a:spAutoFit/>
          </a:bodyPr>
          <a:lstStyle/>
          <a:p>
            <a:r>
              <a:rPr lang="en-US"/>
              <a:t>Individuals</a:t>
            </a:r>
          </a:p>
        </p:txBody>
      </p:sp>
      <p:pic>
        <p:nvPicPr>
          <p:cNvPr id="18" name="Picture 17" descr="Dhh1Module-Puf3-Express"/>
          <p:cNvPicPr>
            <a:picLocks noChangeArrowheads="1"/>
          </p:cNvPicPr>
          <p:nvPr/>
        </p:nvPicPr>
        <p:blipFill>
          <a:blip r:embed="rId3" cstate="print"/>
          <a:srcRect/>
          <a:stretch>
            <a:fillRect/>
          </a:stretch>
        </p:blipFill>
        <p:spPr bwMode="auto">
          <a:xfrm>
            <a:off x="759630" y="3278191"/>
            <a:ext cx="7836963" cy="152328"/>
          </a:xfrm>
          <a:prstGeom prst="rect">
            <a:avLst/>
          </a:prstGeom>
          <a:noFill/>
        </p:spPr>
      </p:pic>
      <p:pic>
        <p:nvPicPr>
          <p:cNvPr id="22" name="Picture 21" descr="Dhh1Module-BYRM-Genes"/>
          <p:cNvPicPr>
            <a:picLocks noChangeAspect="1" noChangeArrowheads="1"/>
          </p:cNvPicPr>
          <p:nvPr/>
        </p:nvPicPr>
        <p:blipFill rotWithShape="1">
          <a:blip r:embed="rId4" cstate="print"/>
          <a:srcRect t="39035"/>
          <a:stretch/>
        </p:blipFill>
        <p:spPr bwMode="auto">
          <a:xfrm>
            <a:off x="752627" y="329608"/>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itchFamily="34" charset="0"/>
            </a:endParaRPr>
          </a:p>
        </p:txBody>
      </p:sp>
      <p:pic>
        <p:nvPicPr>
          <p:cNvPr id="20" name="Picture 19" descr="Dhh1Module-Puf3-Geno"/>
          <p:cNvPicPr>
            <a:picLocks noChangeArrowheads="1"/>
          </p:cNvPicPr>
          <p:nvPr/>
        </p:nvPicPr>
        <p:blipFill>
          <a:blip r:embed="rId5" cstate="print"/>
          <a:srcRect/>
          <a:stretch>
            <a:fillRect/>
          </a:stretch>
        </p:blipFill>
        <p:spPr bwMode="auto">
          <a:xfrm>
            <a:off x="752625" y="3079904"/>
            <a:ext cx="7841631" cy="151014"/>
          </a:xfrm>
          <a:prstGeom prst="rect">
            <a:avLst/>
          </a:prstGeom>
          <a:noFill/>
        </p:spPr>
      </p:pic>
      <p:sp>
        <p:nvSpPr>
          <p:cNvPr id="2" name="Left Brace 1"/>
          <p:cNvSpPr/>
          <p:nvPr/>
        </p:nvSpPr>
        <p:spPr>
          <a:xfrm rot="5400000">
            <a:off x="1054731" y="-116647"/>
            <a:ext cx="146935" cy="72313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5400000">
            <a:off x="1700115" y="-38899"/>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5400000">
            <a:off x="2267750" y="-39583"/>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a:off x="2877349" y="-81548"/>
            <a:ext cx="146935" cy="65156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rot="5400000">
            <a:off x="3736531" y="-289166"/>
            <a:ext cx="146935" cy="1066801"/>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5400000">
            <a:off x="4765232" y="-251066"/>
            <a:ext cx="146935" cy="99060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5988006" y="-476093"/>
            <a:ext cx="146935" cy="1440656"/>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5400000">
            <a:off x="7614561" y="-661309"/>
            <a:ext cx="146935" cy="1812457"/>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矩形 3">
            <a:extLst>
              <a:ext uri="{FF2B5EF4-FFF2-40B4-BE49-F238E27FC236}">
                <a16:creationId xmlns:a16="http://schemas.microsoft.com/office/drawing/2014/main" id="{C39BF4B7-BF58-4530-ADC6-F2E12AFBDF8E}"/>
              </a:ext>
            </a:extLst>
          </p:cNvPr>
          <p:cNvSpPr/>
          <p:nvPr/>
        </p:nvSpPr>
        <p:spPr>
          <a:xfrm>
            <a:off x="609632" y="3982895"/>
            <a:ext cx="8291760" cy="830997"/>
          </a:xfrm>
          <a:prstGeom prst="rect">
            <a:avLst/>
          </a:prstGeom>
        </p:spPr>
        <p:txBody>
          <a:bodyPr wrap="square">
            <a:spAutoFit/>
          </a:bodyPr>
          <a:lstStyle/>
          <a:p>
            <a:r>
              <a:rPr lang="zh-CN" altLang="en-US" sz="2400" dirty="0">
                <a:latin typeface="TW-Kai-98_1"/>
              </a:rPr>
              <a:t>运</a:t>
            </a:r>
            <a:r>
              <a:rPr lang="zh-CN" altLang="en-US" sz="2400" dirty="0">
                <a:latin typeface="IPAGothic"/>
              </a:rPr>
              <a:t>行一个聚</a:t>
            </a:r>
            <a:r>
              <a:rPr lang="zh-CN" altLang="en-US" sz="2400" dirty="0">
                <a:latin typeface="TW-Kai-98_1"/>
              </a:rPr>
              <a:t>类</a:t>
            </a:r>
            <a:r>
              <a:rPr lang="zh-CN" altLang="en-US" sz="2400" dirty="0">
                <a:latin typeface="IPAGothic"/>
              </a:rPr>
              <a:t>算法，把个体聚</a:t>
            </a:r>
            <a:r>
              <a:rPr lang="zh-CN" altLang="en-US" sz="2400" dirty="0">
                <a:latin typeface="TW-Kai-98_1"/>
              </a:rPr>
              <a:t>类</a:t>
            </a:r>
            <a:r>
              <a:rPr lang="zh-CN" altLang="en-US" sz="2400" dirty="0">
                <a:latin typeface="IPAGothic"/>
              </a:rPr>
              <a:t>到不同的</a:t>
            </a:r>
            <a:r>
              <a:rPr lang="zh-CN" altLang="en-US" sz="2400" dirty="0">
                <a:latin typeface="TW-Kai-98_1"/>
              </a:rPr>
              <a:t>类</a:t>
            </a:r>
            <a:r>
              <a:rPr lang="zh-CN" altLang="en-US" sz="2400" dirty="0">
                <a:latin typeface="IPAGothic"/>
              </a:rPr>
              <a:t>或不同</a:t>
            </a:r>
            <a:r>
              <a:rPr lang="zh-CN" altLang="en-US" sz="2400" dirty="0">
                <a:latin typeface="TW-Kai-98_1"/>
              </a:rPr>
              <a:t>类</a:t>
            </a:r>
            <a:r>
              <a:rPr lang="zh-CN" altLang="en-US" sz="2400" dirty="0">
                <a:latin typeface="IPAGothic"/>
              </a:rPr>
              <a:t>型的</a:t>
            </a:r>
            <a:r>
              <a:rPr lang="zh-CN" altLang="en-US" sz="2400" dirty="0">
                <a:latin typeface="TW-Kai-98_1"/>
              </a:rPr>
              <a:t>组</a:t>
            </a:r>
            <a:r>
              <a:rPr lang="zh-CN" altLang="en-US" sz="2400" dirty="0">
                <a:latin typeface="IPAGothic"/>
              </a:rPr>
              <a:t>（人）。</a:t>
            </a:r>
            <a:endParaRPr lang="zh-CN" altLang="en-US" sz="2400" dirty="0"/>
          </a:p>
        </p:txBody>
      </p:sp>
    </p:spTree>
    <p:extLst>
      <p:ext uri="{BB962C8B-B14F-4D97-AF65-F5344CB8AC3E}">
        <p14:creationId xmlns:p14="http://schemas.microsoft.com/office/powerpoint/2010/main" val="2282706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98DC9-C941-4910-AA5E-C7E08DD10AD8}"/>
              </a:ext>
            </a:extLst>
          </p:cNvPr>
          <p:cNvSpPr>
            <a:spLocks noGrp="1"/>
          </p:cNvSpPr>
          <p:nvPr>
            <p:ph type="title"/>
          </p:nvPr>
        </p:nvSpPr>
        <p:spPr>
          <a:xfrm>
            <a:off x="457200" y="78317"/>
            <a:ext cx="8229600" cy="857250"/>
          </a:xfrm>
        </p:spPr>
        <p:txBody>
          <a:bodyPr/>
          <a:lstStyle/>
          <a:p>
            <a:r>
              <a:rPr lang="zh-CN" altLang="en-US" dirty="0"/>
              <a:t>无监督学习</a:t>
            </a:r>
          </a:p>
        </p:txBody>
      </p:sp>
      <p:sp>
        <p:nvSpPr>
          <p:cNvPr id="3" name="内容占位符 2">
            <a:extLst>
              <a:ext uri="{FF2B5EF4-FFF2-40B4-BE49-F238E27FC236}">
                <a16:creationId xmlns:a16="http://schemas.microsoft.com/office/drawing/2014/main" id="{726FA9D9-B658-4977-A367-CB3A25DCA52C}"/>
              </a:ext>
            </a:extLst>
          </p:cNvPr>
          <p:cNvSpPr>
            <a:spLocks noGrp="1"/>
          </p:cNvSpPr>
          <p:nvPr>
            <p:ph idx="1"/>
          </p:nvPr>
        </p:nvSpPr>
        <p:spPr>
          <a:xfrm>
            <a:off x="457200" y="935567"/>
            <a:ext cx="8610600" cy="4129615"/>
          </a:xfrm>
        </p:spPr>
        <p:txBody>
          <a:bodyPr>
            <a:normAutofit fontScale="70000" lnSpcReduction="20000"/>
          </a:bodyPr>
          <a:lstStyle/>
          <a:p>
            <a:pPr marL="0" indent="0">
              <a:buNone/>
            </a:pPr>
            <a:r>
              <a:rPr lang="zh-CN" altLang="en-US" dirty="0"/>
              <a:t>      所以这个就是无监督学习，因为我们没有提前告知算法一些信息，比如，这是第一类的 人，那些是第二类的人，还有第三类，等等。我们只是说，是的，这是</a:t>
            </a:r>
            <a:r>
              <a:rPr lang="zh-CN" altLang="en-US" b="1" dirty="0">
                <a:highlight>
                  <a:srgbClr val="FFFF00"/>
                </a:highlight>
              </a:rPr>
              <a:t>有一堆数据</a:t>
            </a:r>
            <a:r>
              <a:rPr lang="en-US" altLang="zh-CN" b="1" dirty="0">
                <a:highlight>
                  <a:srgbClr val="FFFF00"/>
                </a:highlight>
              </a:rPr>
              <a:t>:</a:t>
            </a:r>
          </a:p>
          <a:p>
            <a:pPr marL="0" indent="0">
              <a:buNone/>
            </a:pPr>
            <a:endParaRPr lang="en-US" altLang="zh-CN" dirty="0"/>
          </a:p>
          <a:p>
            <a:pPr marL="0" indent="0">
              <a:buNone/>
            </a:pPr>
            <a:r>
              <a:rPr lang="zh-CN" altLang="en-US" dirty="0"/>
              <a:t>（</a:t>
            </a:r>
            <a:r>
              <a:rPr lang="en-US" altLang="zh-CN" dirty="0"/>
              <a:t>1</a:t>
            </a:r>
            <a:r>
              <a:rPr lang="zh-CN" altLang="en-US" dirty="0"/>
              <a:t>）不知 道数据里面有什么；</a:t>
            </a:r>
            <a:endParaRPr lang="en-US" altLang="zh-CN" dirty="0"/>
          </a:p>
          <a:p>
            <a:pPr marL="0" indent="0">
              <a:buNone/>
            </a:pPr>
            <a:r>
              <a:rPr lang="zh-CN" altLang="en-US" dirty="0"/>
              <a:t>（</a:t>
            </a:r>
            <a:r>
              <a:rPr lang="en-US" altLang="zh-CN" dirty="0"/>
              <a:t>2</a:t>
            </a:r>
            <a:r>
              <a:rPr lang="zh-CN" altLang="en-US" dirty="0"/>
              <a:t>）不知道谁是什么类型；</a:t>
            </a:r>
            <a:endParaRPr lang="en-US" altLang="zh-CN" dirty="0"/>
          </a:p>
          <a:p>
            <a:pPr marL="0" indent="0">
              <a:buNone/>
            </a:pPr>
            <a:r>
              <a:rPr lang="zh-CN" altLang="en-US" dirty="0"/>
              <a:t>（</a:t>
            </a:r>
            <a:r>
              <a:rPr lang="en-US" altLang="zh-CN" dirty="0"/>
              <a:t>3</a:t>
            </a:r>
            <a:r>
              <a:rPr lang="zh-CN" altLang="en-US" dirty="0"/>
              <a:t>）甚至不知道有哪些不同的类型，这些类 型又是什么；</a:t>
            </a:r>
            <a:endParaRPr lang="en-US" altLang="zh-CN" dirty="0"/>
          </a:p>
          <a:p>
            <a:pPr marL="0" indent="0">
              <a:buNone/>
            </a:pPr>
            <a:endParaRPr lang="en-US" altLang="zh-CN" b="1" dirty="0"/>
          </a:p>
          <a:p>
            <a:pPr marL="0" indent="0">
              <a:buNone/>
            </a:pPr>
            <a:r>
              <a:rPr lang="zh-CN" altLang="en-US" b="1" dirty="0"/>
              <a:t>任务：</a:t>
            </a:r>
            <a:r>
              <a:rPr lang="zh-CN" altLang="en-US" dirty="0"/>
              <a:t>能否自动地找到数据中的结构？即自动地</a:t>
            </a:r>
            <a:r>
              <a:rPr lang="zh-CN" altLang="en-US" b="1" dirty="0"/>
              <a:t>聚类</a:t>
            </a:r>
            <a:r>
              <a:rPr lang="zh-CN" altLang="en-US" dirty="0"/>
              <a:t>那些个体到各个类。</a:t>
            </a:r>
            <a:endParaRPr lang="en-US" altLang="zh-CN" dirty="0"/>
          </a:p>
          <a:p>
            <a:pPr marL="0" indent="0">
              <a:buNone/>
            </a:pPr>
            <a:r>
              <a:rPr lang="zh-CN" altLang="en-US" dirty="0"/>
              <a:t>      注意：我没法提前知道哪些是哪些。因为我们没有给算法正确答案来回应数据集中的数据，所以这 就是</a:t>
            </a:r>
            <a:r>
              <a:rPr lang="zh-CN" altLang="en-US" b="1" dirty="0"/>
              <a:t>无监督学习</a:t>
            </a:r>
            <a:r>
              <a:rPr lang="zh-CN" altLang="en-US" dirty="0"/>
              <a:t>。</a:t>
            </a:r>
          </a:p>
        </p:txBody>
      </p:sp>
      <p:sp>
        <p:nvSpPr>
          <p:cNvPr id="4" name="矩形: 圆角 3">
            <a:extLst>
              <a:ext uri="{FF2B5EF4-FFF2-40B4-BE49-F238E27FC236}">
                <a16:creationId xmlns:a16="http://schemas.microsoft.com/office/drawing/2014/main" id="{D6766EA8-5FA7-45D9-9C6E-F94D5905547C}"/>
              </a:ext>
            </a:extLst>
          </p:cNvPr>
          <p:cNvSpPr/>
          <p:nvPr/>
        </p:nvSpPr>
        <p:spPr>
          <a:xfrm>
            <a:off x="457200" y="1962150"/>
            <a:ext cx="8229600" cy="12192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005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65AB5-5539-46BB-9BD4-E795DAEF8218}"/>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894FF29C-7E1E-41B3-8195-5286170573F1}"/>
              </a:ext>
            </a:extLst>
          </p:cNvPr>
          <p:cNvSpPr>
            <a:spLocks noGrp="1"/>
          </p:cNvSpPr>
          <p:nvPr>
            <p:ph idx="1"/>
          </p:nvPr>
        </p:nvSpPr>
        <p:spPr>
          <a:xfrm>
            <a:off x="457200" y="1200151"/>
            <a:ext cx="5941050"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Arial" pitchFamily="34" charset="0"/>
              </a:rPr>
              <a:t>无监督学习聚类算法其他应用场景</a:t>
            </a:r>
            <a:endParaRPr lang="en-US" altLang="zh-CN" sz="2800" b="1" dirty="0">
              <a:latin typeface="Arial" pitchFamily="34" charset="0"/>
            </a:endParaRPr>
          </a:p>
        </p:txBody>
      </p:sp>
    </p:spTree>
    <p:extLst>
      <p:ext uri="{BB962C8B-B14F-4D97-AF65-F5344CB8AC3E}">
        <p14:creationId xmlns:p14="http://schemas.microsoft.com/office/powerpoint/2010/main" val="4024844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3" cstate="print"/>
          <a:srcRect/>
          <a:stretch>
            <a:fillRect/>
          </a:stretch>
        </p:blipFill>
        <p:spPr bwMode="auto">
          <a:xfrm>
            <a:off x="457200" y="20955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4" cstate="print"/>
          <a:srcRect/>
          <a:stretch>
            <a:fillRect/>
          </a:stretch>
        </p:blipFill>
        <p:spPr bwMode="auto">
          <a:xfrm>
            <a:off x="2338387" y="20955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122361"/>
            <a:ext cx="3187700" cy="369332"/>
          </a:xfrm>
          <a:prstGeom prst="rect">
            <a:avLst/>
          </a:prstGeom>
          <a:noFill/>
          <a:ln w="9525">
            <a:noFill/>
            <a:miter lim="800000"/>
            <a:headEnd/>
            <a:tailEnd/>
          </a:ln>
        </p:spPr>
        <p:txBody>
          <a:bodyPr>
            <a:spAutoFit/>
          </a:bodyPr>
          <a:lstStyle/>
          <a:p>
            <a:pPr algn="ctr"/>
            <a:r>
              <a:rPr lang="en-US" dirty="0"/>
              <a:t>Organize computing clusters</a:t>
            </a:r>
          </a:p>
        </p:txBody>
      </p:sp>
      <p:sp>
        <p:nvSpPr>
          <p:cNvPr id="39942" name="Text Box 91"/>
          <p:cNvSpPr txBox="1">
            <a:spLocks noChangeArrowheads="1"/>
          </p:cNvSpPr>
          <p:nvPr/>
        </p:nvSpPr>
        <p:spPr bwMode="auto">
          <a:xfrm>
            <a:off x="5447314" y="2114550"/>
            <a:ext cx="2687637" cy="369332"/>
          </a:xfrm>
          <a:prstGeom prst="rect">
            <a:avLst/>
          </a:prstGeom>
          <a:noFill/>
          <a:ln w="9525">
            <a:noFill/>
            <a:miter lim="800000"/>
            <a:headEnd/>
            <a:tailEnd/>
          </a:ln>
        </p:spPr>
        <p:txBody>
          <a:bodyPr>
            <a:spAutoFit/>
          </a:bodyPr>
          <a:lstStyle/>
          <a:p>
            <a:pPr algn="ctr"/>
            <a:r>
              <a:rPr lang="en-US" dirty="0"/>
              <a:t>Social network analysis</a:t>
            </a:r>
          </a:p>
        </p:txBody>
      </p:sp>
      <p:grpSp>
        <p:nvGrpSpPr>
          <p:cNvPr id="3" name="Group 118"/>
          <p:cNvGrpSpPr>
            <a:grpSpLocks/>
          </p:cNvGrpSpPr>
          <p:nvPr/>
        </p:nvGrpSpPr>
        <p:grpSpPr bwMode="auto">
          <a:xfrm>
            <a:off x="4840289" y="2600325"/>
            <a:ext cx="3609975" cy="2035968"/>
            <a:chOff x="243" y="2112"/>
            <a:chExt cx="2274" cy="1710"/>
          </a:xfrm>
        </p:grpSpPr>
        <p:pic>
          <p:nvPicPr>
            <p:cNvPr id="401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headEnd/>
              <a:tailEnd/>
            </a:ln>
          </p:spPr>
          <p:txBody>
            <a:bodyPr wrap="none" lIns="0" tIns="0" rIns="0" bIns="0">
              <a:spAutoFit/>
            </a:bodyPr>
            <a:lstStyle/>
            <a:p>
              <a:r>
                <a:rPr lang="en-US" sz="700" dirty="0"/>
                <a:t>Image credit: NASA/JPL-Caltech/E. </a:t>
              </a:r>
              <a:r>
                <a:rPr lang="en-US" sz="700" dirty="0" err="1"/>
                <a:t>Churchwell</a:t>
              </a:r>
              <a:r>
                <a:rPr lang="en-US" sz="700" dirty="0"/>
                <a:t> (Univ. of Wisconsin, Madison) </a:t>
              </a:r>
            </a:p>
          </p:txBody>
        </p:sp>
      </p:grpSp>
      <p:sp>
        <p:nvSpPr>
          <p:cNvPr id="39944" name="Text Box 95"/>
          <p:cNvSpPr txBox="1">
            <a:spLocks noChangeArrowheads="1"/>
          </p:cNvSpPr>
          <p:nvPr/>
        </p:nvSpPr>
        <p:spPr bwMode="auto">
          <a:xfrm>
            <a:off x="5205413" y="4674394"/>
            <a:ext cx="3187700" cy="369332"/>
          </a:xfrm>
          <a:prstGeom prst="rect">
            <a:avLst/>
          </a:prstGeom>
          <a:noFill/>
          <a:ln w="9525">
            <a:noFill/>
            <a:miter lim="800000"/>
            <a:headEnd/>
            <a:tailEnd/>
          </a:ln>
        </p:spPr>
        <p:txBody>
          <a:bodyPr>
            <a:spAutoFit/>
          </a:bodyPr>
          <a:lstStyle/>
          <a:p>
            <a:pPr algn="ctr"/>
            <a:r>
              <a:rPr lang="en-US" dirty="0"/>
              <a:t>Astronomical data analysis</a:t>
            </a:r>
          </a:p>
        </p:txBody>
      </p:sp>
      <p:sp>
        <p:nvSpPr>
          <p:cNvPr id="39966" name="Text Box 280"/>
          <p:cNvSpPr txBox="1">
            <a:spLocks noChangeArrowheads="1"/>
          </p:cNvSpPr>
          <p:nvPr/>
        </p:nvSpPr>
        <p:spPr bwMode="auto">
          <a:xfrm>
            <a:off x="908796" y="4645819"/>
            <a:ext cx="2687638" cy="369332"/>
          </a:xfrm>
          <a:prstGeom prst="rect">
            <a:avLst/>
          </a:prstGeom>
          <a:noFill/>
          <a:ln w="9525">
            <a:noFill/>
            <a:miter lim="800000"/>
            <a:headEnd/>
            <a:tailEnd/>
          </a:ln>
        </p:spPr>
        <p:txBody>
          <a:bodyPr>
            <a:spAutoFit/>
          </a:bodyPr>
          <a:lstStyle/>
          <a:p>
            <a:pPr algn="ctr"/>
            <a:r>
              <a:rPr lang="en-US" dirty="0"/>
              <a:t>Market segmentation</a:t>
            </a:r>
          </a:p>
        </p:txBody>
      </p:sp>
      <p:grpSp>
        <p:nvGrpSpPr>
          <p:cNvPr id="29" name="Group 28"/>
          <p:cNvGrpSpPr/>
          <p:nvPr/>
        </p:nvGrpSpPr>
        <p:grpSpPr>
          <a:xfrm>
            <a:off x="457200" y="2114550"/>
            <a:ext cx="3722778" cy="3661371"/>
            <a:chOff x="330111" y="1807705"/>
            <a:chExt cx="4016551" cy="3950298"/>
          </a:xfrm>
        </p:grpSpPr>
        <p:graphicFrame>
          <p:nvGraphicFramePr>
            <p:cNvPr id="28" name="Chart 27"/>
            <p:cNvGraphicFramePr/>
            <p:nvPr>
              <p:extLst>
                <p:ext uri="{D42A27DB-BD31-4B8C-83A1-F6EECF244321}">
                  <p14:modId xmlns:p14="http://schemas.microsoft.com/office/powerpoint/2010/main" val="4113220709"/>
                </p:ext>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6"/>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19050"/>
            <a:ext cx="3973513" cy="2277382"/>
            <a:chOff x="4648200" y="-19050"/>
            <a:chExt cx="3973513" cy="2277382"/>
          </a:xfrm>
        </p:grpSpPr>
        <p:pic>
          <p:nvPicPr>
            <p:cNvPr id="2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99859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99859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37088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356760" y="2418120"/>
              <a:ext cx="7797240" cy="2661120"/>
            </p14:xfrm>
          </p:contentPart>
        </mc:Choice>
        <mc:Fallback xmlns="">
          <p:pic>
            <p:nvPicPr>
              <p:cNvPr id="2" name="Ink 1"/>
              <p:cNvPicPr/>
              <p:nvPr/>
            </p:nvPicPr>
            <p:blipFill>
              <a:blip r:embed="rId12"/>
              <a:stretch>
                <a:fillRect/>
              </a:stretch>
            </p:blipFill>
            <p:spPr>
              <a:xfrm>
                <a:off x="348480" y="2409480"/>
                <a:ext cx="7813080" cy="267516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Rectangle 40"/>
          <p:cNvSpPr>
            <a:spLocks noGrp="1" noChangeArrowheads="1"/>
          </p:cNvSpPr>
          <p:nvPr>
            <p:ph type="title"/>
          </p:nvPr>
        </p:nvSpPr>
        <p:spPr>
          <a:xfrm>
            <a:off x="457200" y="630913"/>
            <a:ext cx="8229600" cy="857250"/>
          </a:xfrm>
        </p:spPr>
        <p:txBody>
          <a:bodyPr/>
          <a:lstStyle/>
          <a:p>
            <a:pPr eaLnBrk="1" hangingPunct="1"/>
            <a:r>
              <a:rPr lang="en-US" dirty="0"/>
              <a:t>Cocktail party problem</a:t>
            </a:r>
          </a:p>
        </p:txBody>
      </p:sp>
      <p:pic>
        <p:nvPicPr>
          <p:cNvPr id="1026"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339" y="1430770"/>
            <a:ext cx="1155865" cy="15411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tlow\Downloads\iStock_00001194360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9407" y="3305496"/>
            <a:ext cx="1155865" cy="15411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 Box 25"/>
          <p:cNvSpPr txBox="1">
            <a:spLocks noChangeArrowheads="1"/>
          </p:cNvSpPr>
          <p:nvPr/>
        </p:nvSpPr>
        <p:spPr bwMode="auto">
          <a:xfrm>
            <a:off x="5355855" y="2820069"/>
            <a:ext cx="1618841" cy="369332"/>
          </a:xfrm>
          <a:prstGeom prst="rect">
            <a:avLst/>
          </a:prstGeom>
          <a:noFill/>
          <a:ln w="9525">
            <a:noFill/>
            <a:miter lim="800000"/>
            <a:headEnd/>
            <a:tailEnd/>
          </a:ln>
        </p:spPr>
        <p:txBody>
          <a:bodyPr wrap="none">
            <a:spAutoFit/>
          </a:bodyPr>
          <a:lstStyle/>
          <a:p>
            <a:pPr algn="ctr"/>
            <a:r>
              <a:rPr lang="en-US" dirty="0"/>
              <a:t>Microphone #1</a:t>
            </a:r>
          </a:p>
        </p:txBody>
      </p:sp>
      <p:sp>
        <p:nvSpPr>
          <p:cNvPr id="36" name="Text Box 25"/>
          <p:cNvSpPr txBox="1">
            <a:spLocks noChangeArrowheads="1"/>
          </p:cNvSpPr>
          <p:nvPr/>
        </p:nvSpPr>
        <p:spPr bwMode="auto">
          <a:xfrm>
            <a:off x="4777918" y="4717018"/>
            <a:ext cx="1618841" cy="369332"/>
          </a:xfrm>
          <a:prstGeom prst="rect">
            <a:avLst/>
          </a:prstGeom>
          <a:noFill/>
          <a:ln w="9525">
            <a:noFill/>
            <a:miter lim="800000"/>
            <a:headEnd/>
            <a:tailEnd/>
          </a:ln>
        </p:spPr>
        <p:txBody>
          <a:bodyPr wrap="none">
            <a:spAutoFit/>
          </a:bodyPr>
          <a:lstStyle/>
          <a:p>
            <a:pPr algn="ctr"/>
            <a:r>
              <a:rPr lang="en-US" dirty="0"/>
              <a:t>Microphone #2</a:t>
            </a:r>
          </a:p>
        </p:txBody>
      </p:sp>
      <p:sp>
        <p:nvSpPr>
          <p:cNvPr id="32" name="Text Box 25"/>
          <p:cNvSpPr txBox="1">
            <a:spLocks noChangeArrowheads="1"/>
          </p:cNvSpPr>
          <p:nvPr/>
        </p:nvSpPr>
        <p:spPr bwMode="auto">
          <a:xfrm>
            <a:off x="1700113" y="2820069"/>
            <a:ext cx="1215974" cy="369332"/>
          </a:xfrm>
          <a:prstGeom prst="rect">
            <a:avLst/>
          </a:prstGeom>
          <a:noFill/>
          <a:ln w="9525">
            <a:noFill/>
            <a:miter lim="800000"/>
            <a:headEnd/>
            <a:tailEnd/>
          </a:ln>
        </p:spPr>
        <p:txBody>
          <a:bodyPr wrap="none">
            <a:spAutoFit/>
          </a:bodyPr>
          <a:lstStyle/>
          <a:p>
            <a:pPr algn="ctr"/>
            <a:r>
              <a:rPr lang="en-US" dirty="0"/>
              <a:t>Speaker #1</a:t>
            </a:r>
          </a:p>
        </p:txBody>
      </p:sp>
      <p:sp>
        <p:nvSpPr>
          <p:cNvPr id="37" name="Text Box 25"/>
          <p:cNvSpPr txBox="1">
            <a:spLocks noChangeArrowheads="1"/>
          </p:cNvSpPr>
          <p:nvPr/>
        </p:nvSpPr>
        <p:spPr bwMode="auto">
          <a:xfrm>
            <a:off x="1725843" y="4661983"/>
            <a:ext cx="1215975" cy="369332"/>
          </a:xfrm>
          <a:prstGeom prst="rect">
            <a:avLst/>
          </a:prstGeom>
          <a:noFill/>
          <a:ln w="9525">
            <a:noFill/>
            <a:miter lim="800000"/>
            <a:headEnd/>
            <a:tailEnd/>
          </a:ln>
        </p:spPr>
        <p:txBody>
          <a:bodyPr wrap="none">
            <a:spAutoFit/>
          </a:bodyPr>
          <a:lstStyle/>
          <a:p>
            <a:pPr algn="ctr"/>
            <a:r>
              <a:rPr lang="en-US" dirty="0"/>
              <a:t>Speaker #2</a:t>
            </a:r>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740" y="1380492"/>
            <a:ext cx="820720" cy="143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1250" y="3143163"/>
            <a:ext cx="1005159" cy="160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a:stCxn id="38" idx="3"/>
          </p:cNvCxnSpPr>
          <p:nvPr/>
        </p:nvCxnSpPr>
        <p:spPr>
          <a:xfrm>
            <a:off x="2718460" y="2100281"/>
            <a:ext cx="3225140" cy="101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8" idx="3"/>
          </p:cNvCxnSpPr>
          <p:nvPr/>
        </p:nvCxnSpPr>
        <p:spPr>
          <a:xfrm>
            <a:off x="2718460" y="2100281"/>
            <a:ext cx="2637395" cy="2014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027" idx="3"/>
          </p:cNvCxnSpPr>
          <p:nvPr/>
        </p:nvCxnSpPr>
        <p:spPr>
          <a:xfrm flipV="1">
            <a:off x="2836409" y="2264646"/>
            <a:ext cx="3107191" cy="16815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27" idx="3"/>
          </p:cNvCxnSpPr>
          <p:nvPr/>
        </p:nvCxnSpPr>
        <p:spPr>
          <a:xfrm>
            <a:off x="2836409" y="3946224"/>
            <a:ext cx="2543113" cy="2444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94FF29C-7E1E-41B3-8195-5286170573F1}"/>
              </a:ext>
            </a:extLst>
          </p:cNvPr>
          <p:cNvSpPr/>
          <p:nvPr/>
        </p:nvSpPr>
        <p:spPr>
          <a:xfrm>
            <a:off x="-5278" y="53927"/>
            <a:ext cx="6676828"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Arial" pitchFamily="34" charset="0"/>
              </a:rPr>
              <a:t>无监督学习的其他应用：鸡尾酒宴会问题</a:t>
            </a:r>
            <a:endParaRPr lang="en-US" altLang="zh-CN" sz="2800" b="1" dirty="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2"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0" y="4781550"/>
            <a:ext cx="3650487" cy="369332"/>
          </a:xfrm>
          <a:prstGeom prst="rect">
            <a:avLst/>
          </a:prstGeom>
          <a:noFill/>
          <a:ln w="9525">
            <a:noFill/>
            <a:miter lim="800000"/>
            <a:headEnd/>
            <a:tailEnd/>
          </a:ln>
        </p:spPr>
        <p:txBody>
          <a:bodyPr wrap="none">
            <a:spAutoFit/>
          </a:bodyPr>
          <a:lstStyle/>
          <a:p>
            <a:r>
              <a:rPr lang="en-US" dirty="0"/>
              <a:t>[Audio clips courtesy of Te-Won Lee.]</a:t>
            </a:r>
          </a:p>
        </p:txBody>
      </p:sp>
      <p:sp>
        <p:nvSpPr>
          <p:cNvPr id="41987" name="Text Box 7"/>
          <p:cNvSpPr txBox="1">
            <a:spLocks noChangeArrowheads="1"/>
          </p:cNvSpPr>
          <p:nvPr/>
        </p:nvSpPr>
        <p:spPr bwMode="auto">
          <a:xfrm>
            <a:off x="1006475" y="457974"/>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0" name="Text Box 11"/>
          <p:cNvSpPr txBox="1">
            <a:spLocks noChangeArrowheads="1"/>
          </p:cNvSpPr>
          <p:nvPr/>
        </p:nvSpPr>
        <p:spPr bwMode="auto">
          <a:xfrm>
            <a:off x="1006475" y="2602290"/>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sp>
        <p:nvSpPr>
          <p:cNvPr id="41993" name="Text Box 14"/>
          <p:cNvSpPr txBox="1">
            <a:spLocks noChangeArrowheads="1"/>
          </p:cNvSpPr>
          <p:nvPr/>
        </p:nvSpPr>
        <p:spPr bwMode="auto">
          <a:xfrm>
            <a:off x="5103813" y="457974"/>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4" name="Text Box 15"/>
          <p:cNvSpPr txBox="1">
            <a:spLocks noChangeArrowheads="1"/>
          </p:cNvSpPr>
          <p:nvPr/>
        </p:nvSpPr>
        <p:spPr bwMode="auto">
          <a:xfrm>
            <a:off x="5180013" y="2602290"/>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sp>
        <p:nvSpPr>
          <p:cNvPr id="41999" name="Line 20"/>
          <p:cNvSpPr>
            <a:spLocks noChangeShapeType="1"/>
          </p:cNvSpPr>
          <p:nvPr/>
        </p:nvSpPr>
        <p:spPr bwMode="auto">
          <a:xfrm>
            <a:off x="685800" y="2266950"/>
            <a:ext cx="7439025" cy="0"/>
          </a:xfrm>
          <a:prstGeom prst="line">
            <a:avLst/>
          </a:prstGeom>
          <a:noFill/>
          <a:ln w="25400">
            <a:solidFill>
              <a:schemeClr val="tx1"/>
            </a:solidFill>
            <a:round/>
            <a:headEnd/>
            <a:tailEnd/>
          </a:ln>
        </p:spPr>
        <p:txBody>
          <a:bodyPr/>
          <a:lstStyle/>
          <a:p>
            <a:endParaRPr lang="en-US"/>
          </a:p>
        </p:txBody>
      </p:sp>
      <p:pic>
        <p:nvPicPr>
          <p:cNvPr id="17" name="twospeakers-mixed1.wav">
            <a:hlinkClick r:id="" action="ppaction://media"/>
          </p:cNvPr>
          <p:cNvPicPr>
            <a:picLocks noRot="1" noChangeAspect="1"/>
          </p:cNvPicPr>
          <p:nvPr>
            <a:audioFile r:link="rId1"/>
          </p:nvPr>
        </p:nvPicPr>
        <p:blipFill>
          <a:blip r:embed="rId11" cstate="print"/>
          <a:stretch>
            <a:fillRect/>
          </a:stretch>
        </p:blipFill>
        <p:spPr>
          <a:xfrm>
            <a:off x="3886200" y="666750"/>
            <a:ext cx="304800" cy="228600"/>
          </a:xfrm>
          <a:prstGeom prst="rect">
            <a:avLst/>
          </a:prstGeom>
        </p:spPr>
      </p:pic>
      <p:pic>
        <p:nvPicPr>
          <p:cNvPr id="18" name="twospeakers-mixed2.wav">
            <a:hlinkClick r:id="" action="ppaction://media"/>
          </p:cNvPr>
          <p:cNvPicPr>
            <a:picLocks noRot="1" noChangeAspect="1"/>
          </p:cNvPicPr>
          <p:nvPr>
            <a:audioFile r:link="rId2"/>
          </p:nvPr>
        </p:nvPicPr>
        <p:blipFill>
          <a:blip r:embed="rId12" cstate="print"/>
          <a:stretch>
            <a:fillRect/>
          </a:stretch>
        </p:blipFill>
        <p:spPr>
          <a:xfrm>
            <a:off x="3886200" y="1657350"/>
            <a:ext cx="304800" cy="228600"/>
          </a:xfrm>
          <a:prstGeom prst="rect">
            <a:avLst/>
          </a:prstGeom>
        </p:spPr>
      </p:pic>
      <p:pic>
        <p:nvPicPr>
          <p:cNvPr id="19" name="twospeakers-separated1.wav">
            <a:hlinkClick r:id="" action="ppaction://media"/>
          </p:cNvPr>
          <p:cNvPicPr>
            <a:picLocks noRot="1" noChangeAspect="1"/>
          </p:cNvPicPr>
          <p:nvPr>
            <a:audioFile r:link="rId3"/>
          </p:nvPr>
        </p:nvPicPr>
        <p:blipFill>
          <a:blip r:embed="rId13" cstate="print"/>
          <a:stretch>
            <a:fillRect/>
          </a:stretch>
        </p:blipFill>
        <p:spPr>
          <a:xfrm>
            <a:off x="7162800" y="666750"/>
            <a:ext cx="304800" cy="228600"/>
          </a:xfrm>
          <a:prstGeom prst="rect">
            <a:avLst/>
          </a:prstGeom>
        </p:spPr>
      </p:pic>
      <p:pic>
        <p:nvPicPr>
          <p:cNvPr id="20" name="twospeakers-separated2.wav">
            <a:hlinkClick r:id="" action="ppaction://media"/>
          </p:cNvPr>
          <p:cNvPicPr>
            <a:picLocks noRot="1" noChangeAspect="1"/>
          </p:cNvPicPr>
          <p:nvPr>
            <a:audioFile r:link="rId4"/>
          </p:nvPr>
        </p:nvPicPr>
        <p:blipFill>
          <a:blip r:embed="rId14" cstate="print"/>
          <a:stretch>
            <a:fillRect/>
          </a:stretch>
        </p:blipFill>
        <p:spPr>
          <a:xfrm>
            <a:off x="7162800" y="1657350"/>
            <a:ext cx="304800" cy="228600"/>
          </a:xfrm>
          <a:prstGeom prst="rect">
            <a:avLst/>
          </a:prstGeom>
        </p:spPr>
      </p:pic>
      <p:pic>
        <p:nvPicPr>
          <p:cNvPr id="21" name="speakermusic-mixed1.wav">
            <a:hlinkClick r:id="" action="ppaction://media"/>
          </p:cNvPr>
          <p:cNvPicPr>
            <a:picLocks noRot="1" noChangeAspect="1"/>
          </p:cNvPicPr>
          <p:nvPr>
            <a:audioFile r:link="rId5"/>
          </p:nvPr>
        </p:nvPicPr>
        <p:blipFill>
          <a:blip r:embed="rId15" cstate="print"/>
          <a:stretch>
            <a:fillRect/>
          </a:stretch>
        </p:blipFill>
        <p:spPr>
          <a:xfrm>
            <a:off x="3886200" y="2800350"/>
            <a:ext cx="304800" cy="228600"/>
          </a:xfrm>
          <a:prstGeom prst="rect">
            <a:avLst/>
          </a:prstGeom>
        </p:spPr>
      </p:pic>
      <p:pic>
        <p:nvPicPr>
          <p:cNvPr id="22" name="speakermusic-mixed2.wav">
            <a:hlinkClick r:id="" action="ppaction://media"/>
          </p:cNvPr>
          <p:cNvPicPr>
            <a:picLocks noRot="1" noChangeAspect="1"/>
          </p:cNvPicPr>
          <p:nvPr>
            <a:audioFile r:link="rId6"/>
          </p:nvPr>
        </p:nvPicPr>
        <p:blipFill>
          <a:blip r:embed="rId12" cstate="print"/>
          <a:stretch>
            <a:fillRect/>
          </a:stretch>
        </p:blipFill>
        <p:spPr>
          <a:xfrm>
            <a:off x="3886200" y="3790950"/>
            <a:ext cx="304800" cy="228600"/>
          </a:xfrm>
          <a:prstGeom prst="rect">
            <a:avLst/>
          </a:prstGeom>
        </p:spPr>
      </p:pic>
      <p:pic>
        <p:nvPicPr>
          <p:cNvPr id="25" name="speakermusic-separated2.wav">
            <a:hlinkClick r:id="" action="ppaction://media"/>
          </p:cNvPr>
          <p:cNvPicPr>
            <a:picLocks noRot="1" noChangeAspect="1"/>
          </p:cNvPicPr>
          <p:nvPr>
            <a:audioFile r:link="rId7"/>
          </p:nvPr>
        </p:nvPicPr>
        <p:blipFill>
          <a:blip r:embed="rId16" cstate="print"/>
          <a:stretch>
            <a:fillRect/>
          </a:stretch>
        </p:blipFill>
        <p:spPr>
          <a:xfrm>
            <a:off x="7239000" y="3790950"/>
            <a:ext cx="304800" cy="228600"/>
          </a:xfrm>
          <a:prstGeom prst="rect">
            <a:avLst/>
          </a:prstGeom>
        </p:spPr>
      </p:pic>
      <p:pic>
        <p:nvPicPr>
          <p:cNvPr id="26" name="speakermusic-separated1.wav">
            <a:hlinkClick r:id="" action="ppaction://media"/>
          </p:cNvPr>
          <p:cNvPicPr>
            <a:picLocks noRot="1" noChangeAspect="1"/>
          </p:cNvPicPr>
          <p:nvPr>
            <a:audioFile r:link="rId8"/>
          </p:nvPr>
        </p:nvPicPr>
        <p:blipFill>
          <a:blip r:embed="rId17" cstate="print"/>
          <a:stretch>
            <a:fillRect/>
          </a:stretch>
        </p:blipFill>
        <p:spPr>
          <a:xfrm>
            <a:off x="7239000" y="2800350"/>
            <a:ext cx="304800" cy="228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7" fill="hold"/>
                                        <p:tgtEl>
                                          <p:spTgt spid="17"/>
                                        </p:tgtEl>
                                      </p:cBhvr>
                                    </p:cmd>
                                  </p:childTnLst>
                                </p:cTn>
                              </p:par>
                            </p:childTnLst>
                          </p:cTn>
                        </p:par>
                      </p:childTnLst>
                    </p:cTn>
                  </p:par>
                </p:childTnLst>
              </p:cTn>
              <p:nextCondLst>
                <p:cond evt="onClick" delay="0">
                  <p:tgtEl>
                    <p:spTgt spid="1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438" fill="hold"/>
                                        <p:tgtEl>
                                          <p:spTgt spid="18"/>
                                        </p:tgtEl>
                                      </p:cBhvr>
                                    </p:cmd>
                                  </p:childTnLst>
                                </p:cTn>
                              </p:par>
                            </p:childTnLst>
                          </p:cTn>
                        </p:par>
                      </p:childTnLst>
                    </p:cTn>
                  </p:par>
                </p:childTnLst>
              </p:cTn>
              <p:nextCondLst>
                <p:cond evt="onClick" delay="0">
                  <p:tgtEl>
                    <p:spTgt spid="1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seq concurrent="1" nextAc="seek">
              <p:cTn id="14" restart="whenNotActive" fill="hold" evtFilter="cancelBubble" nodeType="interactiveSeq">
                <p:stCondLst>
                  <p:cond evt="onClick" delay="0">
                    <p:tgtEl>
                      <p:spTgt spid="1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436" fill="hold"/>
                                        <p:tgtEl>
                                          <p:spTgt spid="19"/>
                                        </p:tgtEl>
                                      </p:cBhvr>
                                    </p:cmd>
                                  </p:childTnLst>
                                </p:cTn>
                              </p:par>
                            </p:childTnLst>
                          </p:cTn>
                        </p:par>
                      </p:childTnLst>
                    </p:cTn>
                  </p:par>
                </p:childTnLst>
              </p:cTn>
              <p:nextCondLst>
                <p:cond evt="onClick" delay="0">
                  <p:tgtEl>
                    <p:spTgt spid="19"/>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436" fill="hold"/>
                                        <p:tgtEl>
                                          <p:spTgt spid="20"/>
                                        </p:tgtEl>
                                      </p:cBhvr>
                                    </p:cmd>
                                  </p:childTnLst>
                                </p:cTn>
                              </p:par>
                            </p:childTnLst>
                          </p:cTn>
                        </p:par>
                      </p:childTnLst>
                    </p:cTn>
                  </p:par>
                </p:childTnLst>
              </p:cTn>
              <p:nextCondLst>
                <p:cond evt="onClick" delay="0">
                  <p:tgtEl>
                    <p:spTgt spid="20"/>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875" fill="hold"/>
                                        <p:tgtEl>
                                          <p:spTgt spid="21"/>
                                        </p:tgtEl>
                                      </p:cBhvr>
                                    </p:cmd>
                                  </p:childTnLst>
                                </p:cTn>
                              </p:par>
                            </p:childTnLst>
                          </p:cTn>
                        </p:par>
                      </p:childTnLst>
                    </p:cTn>
                  </p:par>
                </p:childTnLst>
              </p:cTn>
              <p:nextCondLst>
                <p:cond evt="onClick" delay="0">
                  <p:tgtEl>
                    <p:spTgt spid="21"/>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875" fill="hold"/>
                                        <p:tgtEl>
                                          <p:spTgt spid="22"/>
                                        </p:tgtEl>
                                      </p:cBhvr>
                                    </p:cmd>
                                  </p:childTnLst>
                                </p:cTn>
                              </p:par>
                            </p:childTnLst>
                          </p:cTn>
                        </p:par>
                      </p:childTnLst>
                    </p:cTn>
                  </p:par>
                </p:childTnLst>
              </p:cTn>
              <p:nextCondLst>
                <p:cond evt="onClick" delay="0">
                  <p:tgtEl>
                    <p:spTgt spid="22"/>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seq concurrent="1" nextAc="seek">
              <p:cTn id="38" restart="whenNotActive" fill="hold" evtFilter="cancelBubble" nodeType="interactiveSeq">
                <p:stCondLst>
                  <p:cond evt="onClick" delay="0">
                    <p:tgtEl>
                      <p:spTgt spid="2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871" fill="hold"/>
                                        <p:tgtEl>
                                          <p:spTgt spid="25"/>
                                        </p:tgtEl>
                                      </p:cBhvr>
                                    </p:cmd>
                                  </p:childTnLst>
                                </p:cTn>
                              </p:par>
                            </p:childTnLst>
                          </p:cTn>
                        </p:par>
                      </p:childTnLst>
                    </p:cTn>
                  </p:par>
                </p:childTnLst>
              </p:cTn>
              <p:nextCondLst>
                <p:cond evt="onClick" delay="0">
                  <p:tgtEl>
                    <p:spTgt spid="25"/>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25"/>
                </p:tgtEl>
              </p:cMediaNode>
            </p:audio>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6875" fill="hold"/>
                                        <p:tgtEl>
                                          <p:spTgt spid="26"/>
                                        </p:tgtEl>
                                      </p:cBhvr>
                                    </p:cmd>
                                  </p:childTnLst>
                                </p:cTn>
                              </p:par>
                            </p:childTnLst>
                          </p:cTn>
                        </p:par>
                      </p:childTnLst>
                    </p:cTn>
                  </p:par>
                </p:childTnLst>
              </p:cTn>
              <p:nextCondLst>
                <p:cond evt="onClick" delay="0">
                  <p:tgtEl>
                    <p:spTgt spid="26"/>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eaLnBrk="1" hangingPunct="1"/>
            <a:r>
              <a:rPr lang="en-US" sz="4000" dirty="0"/>
              <a:t>Cocktail party problem algorithm</a:t>
            </a:r>
          </a:p>
        </p:txBody>
      </p:sp>
      <p:sp>
        <p:nvSpPr>
          <p:cNvPr id="43011" name="Rectangle 3"/>
          <p:cNvSpPr>
            <a:spLocks noGrp="1" noChangeArrowheads="1"/>
          </p:cNvSpPr>
          <p:nvPr>
            <p:ph type="body" idx="1"/>
          </p:nvPr>
        </p:nvSpPr>
        <p:spPr>
          <a:xfrm>
            <a:off x="381000" y="1200151"/>
            <a:ext cx="8534400" cy="3394472"/>
          </a:xfrm>
        </p:spPr>
        <p:txBody>
          <a:bodyPr/>
          <a:lstStyle/>
          <a:p>
            <a:pPr eaLnBrk="1" hangingPunct="1">
              <a:buFontTx/>
              <a:buNone/>
            </a:pPr>
            <a:endParaRPr lang="en-US" sz="2800" dirty="0"/>
          </a:p>
          <a:p>
            <a:pPr algn="ctr" eaLnBrk="1" hangingPunct="1">
              <a:buFontTx/>
              <a:buNone/>
            </a:pPr>
            <a:r>
              <a:rPr lang="en-US" sz="2800" dirty="0"/>
              <a:t>[</a:t>
            </a:r>
            <a:r>
              <a:rPr lang="en-US" sz="2800" dirty="0" err="1"/>
              <a:t>W,s,v</a:t>
            </a:r>
            <a:r>
              <a:rPr lang="en-US" sz="2800" dirty="0"/>
              <a:t>] = </a:t>
            </a:r>
            <a:r>
              <a:rPr lang="en-US" sz="2800" dirty="0" err="1"/>
              <a:t>svd</a:t>
            </a:r>
            <a:r>
              <a:rPr lang="en-US" sz="2800" dirty="0"/>
              <a:t>((</a:t>
            </a:r>
            <a:r>
              <a:rPr lang="en-US" sz="2800" dirty="0" err="1"/>
              <a:t>repmat</a:t>
            </a:r>
            <a:r>
              <a:rPr lang="en-US" sz="2800" dirty="0"/>
              <a:t>(sum(x.*x,1),size(x,1),1).*x)*x');</a:t>
            </a:r>
          </a:p>
        </p:txBody>
      </p:sp>
      <p:sp>
        <p:nvSpPr>
          <p:cNvPr id="43012" name="Text Box 4"/>
          <p:cNvSpPr txBox="1">
            <a:spLocks noChangeArrowheads="1"/>
          </p:cNvSpPr>
          <p:nvPr/>
        </p:nvSpPr>
        <p:spPr bwMode="auto">
          <a:xfrm>
            <a:off x="-64681" y="4793218"/>
            <a:ext cx="4941481" cy="369332"/>
          </a:xfrm>
          <a:prstGeom prst="rect">
            <a:avLst/>
          </a:prstGeom>
          <a:noFill/>
          <a:ln w="9525">
            <a:noFill/>
            <a:miter lim="800000"/>
            <a:headEnd/>
            <a:tailEnd/>
          </a:ln>
        </p:spPr>
        <p:txBody>
          <a:bodyPr wrap="none">
            <a:spAutoFit/>
          </a:bodyPr>
          <a:lstStyle/>
          <a:p>
            <a:r>
              <a:rPr lang="en-US" dirty="0"/>
              <a:t>[Source: Sam </a:t>
            </a:r>
            <a:r>
              <a:rPr lang="en-US" dirty="0" err="1"/>
              <a:t>Roweis</a:t>
            </a:r>
            <a:r>
              <a:rPr lang="en-US" dirty="0"/>
              <a:t>, </a:t>
            </a:r>
            <a:r>
              <a:rPr lang="en-US" dirty="0" err="1"/>
              <a:t>Yair</a:t>
            </a:r>
            <a:r>
              <a:rPr lang="en-US" dirty="0"/>
              <a:t> Weiss &amp; </a:t>
            </a:r>
            <a:r>
              <a:rPr lang="en-US" dirty="0" err="1"/>
              <a:t>Eero</a:t>
            </a:r>
            <a:r>
              <a:rPr lang="en-US" dirty="0"/>
              <a:t> </a:t>
            </a:r>
            <a:r>
              <a:rPr lang="en-US" dirty="0" err="1"/>
              <a:t>Simoncelli</a:t>
            </a:r>
            <a:r>
              <a:rPr lang="en-US" dirty="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21840" y="2181600"/>
              <a:ext cx="543600" cy="36360"/>
            </p14:xfrm>
          </p:contentPart>
        </mc:Choice>
        <mc:Fallback xmlns="">
          <p:pic>
            <p:nvPicPr>
              <p:cNvPr id="2" name="Ink 1"/>
              <p:cNvPicPr/>
              <p:nvPr/>
            </p:nvPicPr>
            <p:blipFill>
              <a:blip r:embed="rId4"/>
              <a:stretch>
                <a:fillRect/>
              </a:stretch>
            </p:blipFill>
            <p:spPr>
              <a:xfrm>
                <a:off x="2113560" y="2171520"/>
                <a:ext cx="559800" cy="5292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3850" y="666750"/>
            <a:ext cx="8229600" cy="914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dirty="0">
                <a:solidFill>
                  <a:prstClr val="black"/>
                </a:solidFill>
              </a:rPr>
              <a:t>Of the following examples, which would you address using an </a:t>
            </a:r>
            <a:r>
              <a:rPr lang="en-US" sz="2400" u="sng" dirty="0">
                <a:solidFill>
                  <a:prstClr val="black"/>
                </a:solidFill>
              </a:rPr>
              <a:t>unsupervised</a:t>
            </a:r>
            <a:r>
              <a:rPr lang="en-US" sz="2400" dirty="0">
                <a:solidFill>
                  <a:prstClr val="black"/>
                </a:solidFill>
              </a:rPr>
              <a:t> learning algorithm?  (Check all that apply.) </a:t>
            </a:r>
          </a:p>
          <a:p>
            <a:pPr>
              <a:buFont typeface="Arial" pitchFamily="34" charset="0"/>
              <a:buNone/>
            </a:pPr>
            <a:endParaRPr lang="en-US" sz="2400" dirty="0">
              <a:solidFill>
                <a:prstClr val="black"/>
              </a:solidFill>
            </a:endParaRPr>
          </a:p>
        </p:txBody>
      </p:sp>
      <p:sp>
        <p:nvSpPr>
          <p:cNvPr id="3" name="Rectangle 2"/>
          <p:cNvSpPr/>
          <p:nvPr/>
        </p:nvSpPr>
        <p:spPr>
          <a:xfrm>
            <a:off x="1323974" y="3028950"/>
            <a:ext cx="7515225" cy="707886"/>
          </a:xfrm>
          <a:prstGeom prst="rect">
            <a:avLst/>
          </a:prstGeom>
        </p:spPr>
        <p:txBody>
          <a:bodyPr wrap="square">
            <a:spAutoFit/>
          </a:bodyPr>
          <a:lstStyle/>
          <a:p>
            <a:pPr>
              <a:buFont typeface="Arial" pitchFamily="34" charset="0"/>
              <a:buNone/>
            </a:pPr>
            <a:r>
              <a:rPr lang="en-US" sz="2000" dirty="0">
                <a:solidFill>
                  <a:prstClr val="black"/>
                </a:solidFill>
              </a:rPr>
              <a:t>Given a database of customer data, automatically discover market segments and group customers into different market segments. </a:t>
            </a:r>
          </a:p>
        </p:txBody>
      </p:sp>
      <p:sp>
        <p:nvSpPr>
          <p:cNvPr id="4" name="Rectangle 3"/>
          <p:cNvSpPr/>
          <p:nvPr/>
        </p:nvSpPr>
        <p:spPr>
          <a:xfrm>
            <a:off x="1323975" y="1809750"/>
            <a:ext cx="6781800" cy="400110"/>
          </a:xfrm>
          <a:prstGeom prst="rect">
            <a:avLst/>
          </a:prstGeom>
        </p:spPr>
        <p:txBody>
          <a:bodyPr wrap="square">
            <a:spAutoFit/>
          </a:bodyPr>
          <a:lstStyle/>
          <a:p>
            <a:r>
              <a:rPr lang="en-US" sz="2000" dirty="0">
                <a:solidFill>
                  <a:prstClr val="black"/>
                </a:solidFill>
              </a:rPr>
              <a:t>Given email labeled as spam/not spam, learn a spam filter.</a:t>
            </a:r>
          </a:p>
        </p:txBody>
      </p:sp>
      <p:sp>
        <p:nvSpPr>
          <p:cNvPr id="5" name="Rectangle 4"/>
          <p:cNvSpPr/>
          <p:nvPr/>
        </p:nvSpPr>
        <p:spPr>
          <a:xfrm>
            <a:off x="1323975" y="2324100"/>
            <a:ext cx="6934200" cy="707886"/>
          </a:xfrm>
          <a:prstGeom prst="rect">
            <a:avLst/>
          </a:prstGeom>
        </p:spPr>
        <p:txBody>
          <a:bodyPr wrap="square">
            <a:spAutoFit/>
          </a:bodyPr>
          <a:lstStyle/>
          <a:p>
            <a:pPr>
              <a:buFont typeface="Arial" pitchFamily="34" charset="0"/>
              <a:buNone/>
            </a:pPr>
            <a:r>
              <a:rPr lang="en-US" sz="2000" dirty="0">
                <a:solidFill>
                  <a:prstClr val="black"/>
                </a:solidFill>
              </a:rPr>
              <a:t>Given a set of news articles found on the web, group them into set of articles about the same story. </a:t>
            </a:r>
          </a:p>
        </p:txBody>
      </p:sp>
      <p:sp>
        <p:nvSpPr>
          <p:cNvPr id="6" name="Rectangle 5"/>
          <p:cNvSpPr/>
          <p:nvPr/>
        </p:nvSpPr>
        <p:spPr>
          <a:xfrm>
            <a:off x="1323975" y="3732431"/>
            <a:ext cx="7162800" cy="707886"/>
          </a:xfrm>
          <a:prstGeom prst="rect">
            <a:avLst/>
          </a:prstGeom>
        </p:spPr>
        <p:txBody>
          <a:bodyPr wrap="square">
            <a:spAutoFit/>
          </a:bodyPr>
          <a:lstStyle/>
          <a:p>
            <a:pPr>
              <a:buFont typeface="Arial" pitchFamily="34" charset="0"/>
              <a:buNone/>
            </a:pPr>
            <a:r>
              <a:rPr lang="en-US" sz="2000" dirty="0">
                <a:solidFill>
                  <a:prstClr val="black"/>
                </a:solidFill>
              </a:rPr>
              <a:t>Given a dataset of patients diagnosed as either having diabetes or not, learn to classify new patients as having diabetes or not. </a:t>
            </a:r>
          </a:p>
        </p:txBody>
      </p:sp>
    </p:spTree>
    <p:extLst>
      <p:ext uri="{BB962C8B-B14F-4D97-AF65-F5344CB8AC3E}">
        <p14:creationId xmlns:p14="http://schemas.microsoft.com/office/powerpoint/2010/main" val="280526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54F35-E078-4922-96B0-B3CE1C484891}"/>
              </a:ext>
            </a:extLst>
          </p:cNvPr>
          <p:cNvSpPr>
            <a:spLocks noGrp="1"/>
          </p:cNvSpPr>
          <p:nvPr>
            <p:ph type="title"/>
          </p:nvPr>
        </p:nvSpPr>
        <p:spPr>
          <a:xfrm>
            <a:off x="152400" y="290769"/>
            <a:ext cx="8534400" cy="857250"/>
          </a:xfrm>
        </p:spPr>
        <p:txBody>
          <a:bodyPr>
            <a:normAutofit fontScale="90000"/>
          </a:bodyPr>
          <a:lstStyle/>
          <a:p>
            <a:r>
              <a:rPr lang="zh-CN" altLang="en-US" dirty="0">
                <a:ln w="0"/>
                <a:solidFill>
                  <a:srgbClr val="C00000"/>
                </a:solidFill>
                <a:effectLst>
                  <a:outerShdw blurRad="50800" dist="38100" dir="5400000" algn="t" rotWithShape="0">
                    <a:prstClr val="black">
                      <a:alpha val="40000"/>
                    </a:prstClr>
                  </a:outerShdw>
                  <a:reflection blurRad="6350" stA="53000" endA="300" endPos="35500" dir="5400000" sy="-90000" algn="bl" rotWithShape="0"/>
                </a:effectLst>
              </a:rPr>
              <a:t>人人都在说的“机器学习”究竟是什么？</a:t>
            </a:r>
            <a:endParaRPr lang="zh-CN" altLang="en-US" dirty="0"/>
          </a:p>
        </p:txBody>
      </p:sp>
      <p:pic>
        <p:nvPicPr>
          <p:cNvPr id="10242" name="Picture 2" descr="https://pic.ikafan.com/imgp/L3Byb3h5L2h0dHAvaW1hZ2UxMDAuMzYwZG9jLmNvbS9Eb3dubG9hZEltZy8yMDE2LzEwLzI1MTgvODMwNDA2MDFfMQ==.jpg">
            <a:extLst>
              <a:ext uri="{FF2B5EF4-FFF2-40B4-BE49-F238E27FC236}">
                <a16:creationId xmlns:a16="http://schemas.microsoft.com/office/drawing/2014/main" id="{20152F96-FA55-4F80-B16F-F64597EBD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6096" y="4171950"/>
            <a:ext cx="1727547" cy="9715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65CE010-BEE1-4600-8AF6-94E68F025F05}"/>
              </a:ext>
            </a:extLst>
          </p:cNvPr>
          <p:cNvPicPr>
            <a:picLocks noChangeAspect="1"/>
          </p:cNvPicPr>
          <p:nvPr/>
        </p:nvPicPr>
        <p:blipFill>
          <a:blip r:embed="rId4"/>
          <a:stretch>
            <a:fillRect/>
          </a:stretch>
        </p:blipFill>
        <p:spPr>
          <a:xfrm>
            <a:off x="4901446" y="1361355"/>
            <a:ext cx="2023241" cy="1998266"/>
          </a:xfrm>
          <a:prstGeom prst="rect">
            <a:avLst/>
          </a:prstGeom>
        </p:spPr>
      </p:pic>
      <p:pic>
        <p:nvPicPr>
          <p:cNvPr id="8" name="Picture 4" descr="https://img3.doubanio.com/view/subject/l/public/s26858994.jpg">
            <a:extLst>
              <a:ext uri="{FF2B5EF4-FFF2-40B4-BE49-F238E27FC236}">
                <a16:creationId xmlns:a16="http://schemas.microsoft.com/office/drawing/2014/main" id="{19F3F003-3403-423D-9185-53B7AF6547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200" y="1331699"/>
            <a:ext cx="2168981" cy="202792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F1A4533-54C7-46B8-B693-3F48D117E849}"/>
              </a:ext>
            </a:extLst>
          </p:cNvPr>
          <p:cNvPicPr>
            <a:picLocks noChangeAspect="1"/>
          </p:cNvPicPr>
          <p:nvPr/>
        </p:nvPicPr>
        <p:blipFill>
          <a:blip r:embed="rId6"/>
          <a:stretch>
            <a:fillRect/>
          </a:stretch>
        </p:blipFill>
        <p:spPr>
          <a:xfrm>
            <a:off x="2256065" y="3543300"/>
            <a:ext cx="1619250" cy="1619250"/>
          </a:xfrm>
          <a:prstGeom prst="rect">
            <a:avLst/>
          </a:prstGeom>
        </p:spPr>
      </p:pic>
      <p:pic>
        <p:nvPicPr>
          <p:cNvPr id="10" name="图片 9">
            <a:extLst>
              <a:ext uri="{FF2B5EF4-FFF2-40B4-BE49-F238E27FC236}">
                <a16:creationId xmlns:a16="http://schemas.microsoft.com/office/drawing/2014/main" id="{58985216-AC14-48AD-A374-904B9B750280}"/>
              </a:ext>
            </a:extLst>
          </p:cNvPr>
          <p:cNvPicPr>
            <a:picLocks noChangeAspect="1"/>
          </p:cNvPicPr>
          <p:nvPr/>
        </p:nvPicPr>
        <p:blipFill>
          <a:blip r:embed="rId7"/>
          <a:stretch>
            <a:fillRect/>
          </a:stretch>
        </p:blipFill>
        <p:spPr>
          <a:xfrm>
            <a:off x="5027031" y="3419573"/>
            <a:ext cx="1772069" cy="1742977"/>
          </a:xfrm>
          <a:prstGeom prst="rect">
            <a:avLst/>
          </a:prstGeom>
        </p:spPr>
      </p:pic>
    </p:spTree>
    <p:extLst>
      <p:ext uri="{BB962C8B-B14F-4D97-AF65-F5344CB8AC3E}">
        <p14:creationId xmlns:p14="http://schemas.microsoft.com/office/powerpoint/2010/main" val="186040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DA02-6F2A-443B-BBE8-B6AE3EEB5B5F}"/>
              </a:ext>
            </a:extLst>
          </p:cNvPr>
          <p:cNvSpPr>
            <a:spLocks noGrp="1"/>
          </p:cNvSpPr>
          <p:nvPr>
            <p:ph type="title"/>
          </p:nvPr>
        </p:nvSpPr>
        <p:spPr/>
        <p:txBody>
          <a:bodyPr>
            <a:normAutofit/>
          </a:bodyPr>
          <a:lstStyle/>
          <a:p>
            <a:r>
              <a:rPr lang="zh-CN" altLang="en-US" sz="3100" dirty="0"/>
              <a:t>每天都在不知不觉中使用了机器学习</a:t>
            </a:r>
            <a:endParaRPr lang="zh-CN" altLang="en-US" dirty="0"/>
          </a:p>
        </p:txBody>
      </p:sp>
      <p:pic>
        <p:nvPicPr>
          <p:cNvPr id="4" name="Picture 2" descr="C:\Users\ang\Desktop\Noname.png">
            <a:extLst>
              <a:ext uri="{FF2B5EF4-FFF2-40B4-BE49-F238E27FC236}">
                <a16:creationId xmlns:a16="http://schemas.microsoft.com/office/drawing/2014/main" id="{1CCE5B50-5E0D-41D0-98F8-633F0003E1BD}"/>
              </a:ext>
            </a:extLst>
          </p:cNvPr>
          <p:cNvPicPr>
            <a:picLocks noChangeAspect="1" noChangeArrowheads="1"/>
          </p:cNvPicPr>
          <p:nvPr/>
        </p:nvPicPr>
        <p:blipFill>
          <a:blip r:embed="rId3" cstate="print"/>
          <a:srcRect b="18462"/>
          <a:stretch>
            <a:fillRect/>
          </a:stretch>
        </p:blipFill>
        <p:spPr bwMode="auto">
          <a:xfrm>
            <a:off x="3479685" y="1714435"/>
            <a:ext cx="2900418" cy="2019297"/>
          </a:xfrm>
          <a:prstGeom prst="rect">
            <a:avLst/>
          </a:prstGeom>
          <a:noFill/>
        </p:spPr>
      </p:pic>
      <p:sp>
        <p:nvSpPr>
          <p:cNvPr id="5" name="&quot;No&quot; Symbol 2">
            <a:extLst>
              <a:ext uri="{FF2B5EF4-FFF2-40B4-BE49-F238E27FC236}">
                <a16:creationId xmlns:a16="http://schemas.microsoft.com/office/drawing/2014/main" id="{FC23337B-7B71-469D-9A06-0B75F3305CB8}"/>
              </a:ext>
            </a:extLst>
          </p:cNvPr>
          <p:cNvSpPr/>
          <p:nvPr/>
        </p:nvSpPr>
        <p:spPr>
          <a:xfrm rot="16200000">
            <a:off x="6749993" y="1349465"/>
            <a:ext cx="2019297" cy="2482734"/>
          </a:xfrm>
          <a:prstGeom prst="noSmoking">
            <a:avLst>
              <a:gd name="adj" fmla="val 88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1">
            <a:extLst>
              <a:ext uri="{FF2B5EF4-FFF2-40B4-BE49-F238E27FC236}">
                <a16:creationId xmlns:a16="http://schemas.microsoft.com/office/drawing/2014/main" id="{B4C92A58-24A3-434A-BC81-F31605BC3DDB}"/>
              </a:ext>
            </a:extLst>
          </p:cNvPr>
          <p:cNvSpPr txBox="1"/>
          <p:nvPr/>
        </p:nvSpPr>
        <p:spPr>
          <a:xfrm>
            <a:off x="6562609" y="2129167"/>
            <a:ext cx="2438400" cy="923330"/>
          </a:xfrm>
          <a:prstGeom prst="rect">
            <a:avLst/>
          </a:prstGeom>
          <a:noFill/>
        </p:spPr>
        <p:txBody>
          <a:bodyPr wrap="square" rtlCol="0">
            <a:spAutoFit/>
          </a:bodyPr>
          <a:lstStyle/>
          <a:p>
            <a:r>
              <a:rPr lang="en-US" sz="5400" dirty="0">
                <a:latin typeface="Arial Black" pitchFamily="34" charset="0"/>
              </a:rPr>
              <a:t>SPAM</a:t>
            </a:r>
          </a:p>
        </p:txBody>
      </p:sp>
      <p:pic>
        <p:nvPicPr>
          <p:cNvPr id="7" name="Picture 1" descr="C:\Users\ang\Desktop\news1.png">
            <a:extLst>
              <a:ext uri="{FF2B5EF4-FFF2-40B4-BE49-F238E27FC236}">
                <a16:creationId xmlns:a16="http://schemas.microsoft.com/office/drawing/2014/main" id="{DE4C3866-14A6-4545-949D-B9446CA10DA0}"/>
              </a:ext>
            </a:extLst>
          </p:cNvPr>
          <p:cNvPicPr>
            <a:picLocks noChangeAspect="1" noChangeArrowheads="1"/>
          </p:cNvPicPr>
          <p:nvPr/>
        </p:nvPicPr>
        <p:blipFill>
          <a:blip r:embed="rId4" cstate="print"/>
          <a:srcRect/>
          <a:stretch>
            <a:fillRect/>
          </a:stretch>
        </p:blipFill>
        <p:spPr bwMode="auto">
          <a:xfrm>
            <a:off x="228600" y="1714435"/>
            <a:ext cx="3055765" cy="2019298"/>
          </a:xfrm>
          <a:prstGeom prst="rect">
            <a:avLst/>
          </a:prstGeom>
          <a:noFill/>
        </p:spPr>
      </p:pic>
      <p:sp>
        <p:nvSpPr>
          <p:cNvPr id="8" name="文本框 7">
            <a:extLst>
              <a:ext uri="{FF2B5EF4-FFF2-40B4-BE49-F238E27FC236}">
                <a16:creationId xmlns:a16="http://schemas.microsoft.com/office/drawing/2014/main" id="{F49024A2-A9D2-49E5-BF43-2A3702152713}"/>
              </a:ext>
            </a:extLst>
          </p:cNvPr>
          <p:cNvSpPr txBox="1"/>
          <p:nvPr/>
        </p:nvSpPr>
        <p:spPr>
          <a:xfrm>
            <a:off x="461789" y="3867150"/>
            <a:ext cx="2438400" cy="646331"/>
          </a:xfrm>
          <a:prstGeom prst="rect">
            <a:avLst/>
          </a:prstGeom>
          <a:noFill/>
        </p:spPr>
        <p:txBody>
          <a:bodyPr wrap="square" rtlCol="0">
            <a:spAutoFit/>
          </a:bodyPr>
          <a:lstStyle/>
          <a:p>
            <a:r>
              <a:rPr lang="zh-CN" altLang="en-US" dirty="0"/>
              <a:t>             搜索引擎</a:t>
            </a:r>
            <a:endParaRPr lang="en-US" altLang="zh-CN" dirty="0"/>
          </a:p>
          <a:p>
            <a:r>
              <a:rPr lang="zh-CN" altLang="en-US" dirty="0"/>
              <a:t>（推荐、排序算法）</a:t>
            </a:r>
          </a:p>
        </p:txBody>
      </p:sp>
      <p:sp>
        <p:nvSpPr>
          <p:cNvPr id="9" name="文本框 8">
            <a:extLst>
              <a:ext uri="{FF2B5EF4-FFF2-40B4-BE49-F238E27FC236}">
                <a16:creationId xmlns:a16="http://schemas.microsoft.com/office/drawing/2014/main" id="{10E3263B-8D16-4B3C-A4EB-81AA31BFF129}"/>
              </a:ext>
            </a:extLst>
          </p:cNvPr>
          <p:cNvSpPr txBox="1"/>
          <p:nvPr/>
        </p:nvSpPr>
        <p:spPr>
          <a:xfrm>
            <a:off x="3798815" y="4005649"/>
            <a:ext cx="2262158" cy="369332"/>
          </a:xfrm>
          <a:prstGeom prst="rect">
            <a:avLst/>
          </a:prstGeom>
          <a:noFill/>
        </p:spPr>
        <p:txBody>
          <a:bodyPr wrap="none" rtlCol="0">
            <a:spAutoFit/>
          </a:bodyPr>
          <a:lstStyle/>
          <a:p>
            <a:r>
              <a:rPr lang="zh-CN" altLang="en-US" dirty="0"/>
              <a:t>图片分类、识别算法</a:t>
            </a:r>
          </a:p>
        </p:txBody>
      </p:sp>
      <p:sp>
        <p:nvSpPr>
          <p:cNvPr id="10" name="文本框 9">
            <a:extLst>
              <a:ext uri="{FF2B5EF4-FFF2-40B4-BE49-F238E27FC236}">
                <a16:creationId xmlns:a16="http://schemas.microsoft.com/office/drawing/2014/main" id="{F8334ED4-19F8-46DF-969B-382B20D5AA92}"/>
              </a:ext>
            </a:extLst>
          </p:cNvPr>
          <p:cNvSpPr txBox="1"/>
          <p:nvPr/>
        </p:nvSpPr>
        <p:spPr>
          <a:xfrm>
            <a:off x="7091189" y="4005649"/>
            <a:ext cx="1600200" cy="369332"/>
          </a:xfrm>
          <a:prstGeom prst="rect">
            <a:avLst/>
          </a:prstGeom>
          <a:noFill/>
        </p:spPr>
        <p:txBody>
          <a:bodyPr wrap="square" rtlCol="0">
            <a:spAutoFit/>
          </a:bodyPr>
          <a:lstStyle/>
          <a:p>
            <a:r>
              <a:rPr lang="zh-CN" altLang="en-US" dirty="0"/>
              <a:t>垃圾邮件识别</a:t>
            </a:r>
          </a:p>
        </p:txBody>
      </p:sp>
    </p:spTree>
    <p:extLst>
      <p:ext uri="{BB962C8B-B14F-4D97-AF65-F5344CB8AC3E}">
        <p14:creationId xmlns:p14="http://schemas.microsoft.com/office/powerpoint/2010/main" val="35858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D4D25-3424-4354-87AB-DD62C5742768}"/>
              </a:ext>
            </a:extLst>
          </p:cNvPr>
          <p:cNvSpPr>
            <a:spLocks noGrp="1"/>
          </p:cNvSpPr>
          <p:nvPr>
            <p:ph type="title"/>
          </p:nvPr>
        </p:nvSpPr>
        <p:spPr>
          <a:xfrm>
            <a:off x="304800" y="133350"/>
            <a:ext cx="8229600" cy="857250"/>
          </a:xfrm>
        </p:spPr>
        <p:txBody>
          <a:bodyPr/>
          <a:lstStyle/>
          <a:p>
            <a:r>
              <a:rPr lang="zh-CN" altLang="en-US" dirty="0"/>
              <a:t>机器学习的主要应用领域</a:t>
            </a:r>
          </a:p>
        </p:txBody>
      </p:sp>
      <p:sp>
        <p:nvSpPr>
          <p:cNvPr id="4" name="内容占位符 2">
            <a:extLst>
              <a:ext uri="{FF2B5EF4-FFF2-40B4-BE49-F238E27FC236}">
                <a16:creationId xmlns:a16="http://schemas.microsoft.com/office/drawing/2014/main" id="{B756BE2F-0045-4474-A8B3-3DC03ADFD3D9}"/>
              </a:ext>
            </a:extLst>
          </p:cNvPr>
          <p:cNvSpPr>
            <a:spLocks noGrp="1"/>
          </p:cNvSpPr>
          <p:nvPr>
            <p:ph idx="1"/>
          </p:nvPr>
        </p:nvSpPr>
        <p:spPr>
          <a:xfrm>
            <a:off x="304800" y="1063229"/>
            <a:ext cx="8229600" cy="4080271"/>
          </a:xfrm>
        </p:spPr>
        <p:txBody>
          <a:bodyPr>
            <a:noAutofit/>
          </a:bodyPr>
          <a:lstStyle/>
          <a:p>
            <a:pPr marL="0" indent="0">
              <a:buNone/>
            </a:pPr>
            <a:r>
              <a:rPr lang="zh-CN" altLang="en-US" sz="2000" dirty="0">
                <a:solidFill>
                  <a:srgbClr val="333333"/>
                </a:solidFill>
                <a:latin typeface="Helvetica" panose="020B0604020202020204" pitchFamily="34" charset="0"/>
              </a:rPr>
              <a:t>如今，机器学习算法让计算机具有的能力：</a:t>
            </a:r>
            <a:endParaRPr lang="en-US" altLang="zh-CN" sz="2000" dirty="0">
              <a:solidFill>
                <a:srgbClr val="333333"/>
              </a:solidFill>
              <a:latin typeface="Helvetica" panose="020B0604020202020204" pitchFamily="34" charset="0"/>
            </a:endParaRPr>
          </a:p>
          <a:p>
            <a:r>
              <a:rPr lang="zh-CN" altLang="en-US" sz="2000" b="1" dirty="0"/>
              <a:t>数据挖掘  </a:t>
            </a:r>
            <a:r>
              <a:rPr lang="en-US" altLang="zh-CN" sz="2000" b="1" dirty="0"/>
              <a:t>database mining</a:t>
            </a:r>
          </a:p>
          <a:p>
            <a:pPr marL="0" indent="0">
              <a:buNone/>
            </a:pPr>
            <a:r>
              <a:rPr lang="en-US" altLang="zh-CN" sz="1800" dirty="0"/>
              <a:t>       --e.g., </a:t>
            </a:r>
            <a:r>
              <a:rPr lang="zh-CN" altLang="en-US" sz="1800" dirty="0"/>
              <a:t>点击流数据 </a:t>
            </a:r>
            <a:r>
              <a:rPr lang="en-US" altLang="zh-CN" sz="1800" dirty="0"/>
              <a:t>Web click data, </a:t>
            </a:r>
            <a:r>
              <a:rPr lang="zh-CN" altLang="en-US" sz="1800" dirty="0"/>
              <a:t>医疗记录 </a:t>
            </a:r>
            <a:r>
              <a:rPr lang="en-US" altLang="zh-CN" sz="1800" dirty="0"/>
              <a:t>medical records, </a:t>
            </a:r>
            <a:r>
              <a:rPr lang="zh-CN" altLang="en-US" sz="1800" dirty="0"/>
              <a:t>生物信息 </a:t>
            </a:r>
            <a:r>
              <a:rPr lang="en-US" altLang="zh-CN" sz="1800" dirty="0"/>
              <a:t>biology, </a:t>
            </a:r>
            <a:r>
              <a:rPr lang="zh-CN" altLang="en-US" sz="1800" dirty="0"/>
              <a:t>工程 </a:t>
            </a:r>
            <a:r>
              <a:rPr lang="en-US" altLang="zh-CN" sz="1800" dirty="0"/>
              <a:t>engineering</a:t>
            </a:r>
          </a:p>
          <a:p>
            <a:r>
              <a:rPr lang="zh-CN" altLang="en-US" sz="2000" b="1" dirty="0"/>
              <a:t>应用，尤其是不能人工完成的应用</a:t>
            </a:r>
            <a:endParaRPr lang="en-US" altLang="zh-CN" sz="2000" b="1" dirty="0"/>
          </a:p>
          <a:p>
            <a:pPr marL="0" indent="0">
              <a:buNone/>
            </a:pPr>
            <a:r>
              <a:rPr lang="en-US" altLang="zh-CN" sz="1800" dirty="0"/>
              <a:t>    --e.g., </a:t>
            </a:r>
            <a:r>
              <a:rPr lang="zh-CN" altLang="en-US" sz="1800" dirty="0"/>
              <a:t>自动直升机驾驶 </a:t>
            </a:r>
            <a:r>
              <a:rPr lang="en-US" altLang="zh-CN" sz="1800" dirty="0"/>
              <a:t>Autonomous helicopter, </a:t>
            </a:r>
            <a:r>
              <a:rPr lang="zh-CN" altLang="en-US" sz="1800" dirty="0"/>
              <a:t>手写识别 </a:t>
            </a:r>
            <a:r>
              <a:rPr lang="en-US" altLang="zh-CN" sz="1800" dirty="0"/>
              <a:t>handwriting recognition, </a:t>
            </a:r>
            <a:r>
              <a:rPr lang="zh-CN" altLang="en-US" sz="1800" dirty="0"/>
              <a:t>自然语言处理 </a:t>
            </a:r>
            <a:r>
              <a:rPr lang="en-US" altLang="zh-CN" sz="1800" dirty="0"/>
              <a:t>most of Natural Language Processing (NLP), </a:t>
            </a:r>
            <a:r>
              <a:rPr lang="zh-CN" altLang="en-US" sz="1800" dirty="0"/>
              <a:t>计算机视觉 </a:t>
            </a:r>
            <a:r>
              <a:rPr lang="en-US" altLang="zh-CN" sz="1800" dirty="0"/>
              <a:t>Computer Vision</a:t>
            </a:r>
            <a:r>
              <a:rPr lang="zh-CN" altLang="en-US" sz="1800" dirty="0"/>
              <a:t>等</a:t>
            </a:r>
            <a:endParaRPr lang="en-US" altLang="zh-CN" sz="1800" dirty="0"/>
          </a:p>
          <a:p>
            <a:r>
              <a:rPr lang="zh-CN" altLang="en-US" sz="2000" b="1" dirty="0"/>
              <a:t>自定制程序</a:t>
            </a:r>
            <a:endParaRPr lang="en-US" altLang="zh-CN" sz="2000" b="1" dirty="0"/>
          </a:p>
          <a:p>
            <a:pPr marL="0" indent="0">
              <a:buNone/>
            </a:pPr>
            <a:r>
              <a:rPr lang="en-US" altLang="zh-CN" sz="2000" dirty="0"/>
              <a:t>   -- </a:t>
            </a:r>
            <a:r>
              <a:rPr lang="en-US" altLang="zh-CN" sz="1800" dirty="0"/>
              <a:t>e.g., </a:t>
            </a:r>
            <a:r>
              <a:rPr lang="en-US" altLang="zh-CN" sz="1800" dirty="0">
                <a:latin typeface="ArialMT"/>
              </a:rPr>
              <a:t>Netflix </a:t>
            </a:r>
            <a:r>
              <a:rPr lang="zh-CN" altLang="en-US" sz="1800" dirty="0">
                <a:latin typeface="IPAGothic"/>
              </a:rPr>
              <a:t>或 </a:t>
            </a:r>
            <a:r>
              <a:rPr lang="en-US" altLang="zh-CN" sz="1800" dirty="0">
                <a:latin typeface="ArialMT"/>
              </a:rPr>
              <a:t>iTunes Genius</a:t>
            </a:r>
            <a:r>
              <a:rPr lang="zh-CN" altLang="en-US" sz="1800" dirty="0">
                <a:latin typeface="IPAGothic"/>
              </a:rPr>
              <a:t>，它都会</a:t>
            </a:r>
            <a:r>
              <a:rPr lang="zh-CN" altLang="en-US" sz="1800" dirty="0">
                <a:latin typeface="TW-Kai-98_1"/>
              </a:rPr>
              <a:t>给</a:t>
            </a:r>
            <a:r>
              <a:rPr lang="zh-CN" altLang="en-US" sz="1800" dirty="0">
                <a:latin typeface="IPAGothic"/>
              </a:rPr>
              <a:t>出其他</a:t>
            </a:r>
            <a:r>
              <a:rPr lang="zh-CN" altLang="en-US" sz="1800" dirty="0">
                <a:latin typeface="TW-Kai-98_1"/>
              </a:rPr>
              <a:t>电</a:t>
            </a:r>
            <a:r>
              <a:rPr lang="zh-CN" altLang="en-US" sz="1800" dirty="0">
                <a:latin typeface="IPAGothic"/>
              </a:rPr>
              <a:t>影或</a:t>
            </a:r>
            <a:r>
              <a:rPr lang="zh-CN" altLang="en-US" sz="1800" dirty="0">
                <a:latin typeface="TW-Kai-98_1"/>
              </a:rPr>
              <a:t>产 </a:t>
            </a:r>
            <a:r>
              <a:rPr lang="zh-CN" altLang="en-US" sz="1800" dirty="0">
                <a:latin typeface="IPAGothic"/>
              </a:rPr>
              <a:t>品或音</a:t>
            </a:r>
            <a:r>
              <a:rPr lang="zh-CN" altLang="en-US" sz="1800" dirty="0">
                <a:latin typeface="TW-Kai-98_1"/>
              </a:rPr>
              <a:t>乐</a:t>
            </a:r>
            <a:r>
              <a:rPr lang="zh-CN" altLang="en-US" sz="1800" dirty="0">
                <a:latin typeface="IPAGothic"/>
              </a:rPr>
              <a:t>的建</a:t>
            </a:r>
            <a:r>
              <a:rPr lang="zh-CN" altLang="en-US" sz="1800" dirty="0">
                <a:latin typeface="TW-Kai-98_1"/>
              </a:rPr>
              <a:t>议</a:t>
            </a:r>
            <a:r>
              <a:rPr lang="en-US" altLang="zh-CN" sz="1800" dirty="0">
                <a:latin typeface="TW-Kai-98_1"/>
              </a:rPr>
              <a:t>(</a:t>
            </a:r>
            <a:r>
              <a:rPr lang="zh-CN" altLang="en-US" sz="1800" dirty="0">
                <a:latin typeface="TW-Kai-98_1"/>
              </a:rPr>
              <a:t>推荐系统</a:t>
            </a:r>
            <a:r>
              <a:rPr lang="en-US" altLang="zh-CN" sz="1800" dirty="0">
                <a:latin typeface="TW-Kai-98_1"/>
              </a:rPr>
              <a:t>)</a:t>
            </a:r>
          </a:p>
          <a:p>
            <a:r>
              <a:rPr lang="zh-CN" altLang="en-US" sz="2000" b="1" dirty="0">
                <a:latin typeface="IPAGothic"/>
              </a:rPr>
              <a:t>最后学</a:t>
            </a:r>
            <a:r>
              <a:rPr lang="zh-CN" altLang="en-US" sz="2000" b="1" dirty="0">
                <a:latin typeface="TW-Kai-98_1"/>
              </a:rPr>
              <a:t>习</a:t>
            </a:r>
            <a:r>
              <a:rPr lang="zh-CN" altLang="en-US" sz="2000" b="1" dirty="0">
                <a:latin typeface="IPAGothic"/>
              </a:rPr>
              <a:t>算法被用来理解人</a:t>
            </a:r>
            <a:r>
              <a:rPr lang="zh-CN" altLang="en-US" sz="2000" b="1" dirty="0">
                <a:latin typeface="TW-Kai-98_1"/>
              </a:rPr>
              <a:t>类</a:t>
            </a:r>
            <a:r>
              <a:rPr lang="zh-CN" altLang="en-US" sz="2000" b="1" dirty="0">
                <a:latin typeface="IPAGothic"/>
              </a:rPr>
              <a:t>的学</a:t>
            </a:r>
            <a:r>
              <a:rPr lang="zh-CN" altLang="en-US" sz="2000" b="1" dirty="0">
                <a:latin typeface="TW-Kai-98_1"/>
              </a:rPr>
              <a:t>习</a:t>
            </a:r>
            <a:r>
              <a:rPr lang="zh-CN" altLang="en-US" sz="2000" b="1" dirty="0">
                <a:latin typeface="IPAGothic"/>
              </a:rPr>
              <a:t>和了解大</a:t>
            </a:r>
            <a:r>
              <a:rPr lang="zh-CN" altLang="en-US" sz="2000" b="1" dirty="0">
                <a:latin typeface="TW-Kai-98_1"/>
              </a:rPr>
              <a:t>脑</a:t>
            </a:r>
            <a:r>
              <a:rPr lang="zh-CN" altLang="en-US" sz="2000" dirty="0">
                <a:latin typeface="IPAGothic"/>
              </a:rPr>
              <a:t>。</a:t>
            </a:r>
            <a:endParaRPr lang="en-US" altLang="zh-CN" sz="2000" dirty="0"/>
          </a:p>
          <a:p>
            <a:endParaRPr lang="zh-CN" altLang="en-US" sz="1800" dirty="0"/>
          </a:p>
        </p:txBody>
      </p:sp>
      <p:pic>
        <p:nvPicPr>
          <p:cNvPr id="6" name="图形 5" descr="打开信封">
            <a:extLst>
              <a:ext uri="{FF2B5EF4-FFF2-40B4-BE49-F238E27FC236}">
                <a16:creationId xmlns:a16="http://schemas.microsoft.com/office/drawing/2014/main" id="{EC4ECB8E-5A5E-43C3-ACB6-7EB4D8893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9600" y="4229100"/>
            <a:ext cx="914400" cy="914400"/>
          </a:xfrm>
          <a:prstGeom prst="rect">
            <a:avLst/>
          </a:prstGeom>
        </p:spPr>
      </p:pic>
    </p:spTree>
    <p:extLst>
      <p:ext uri="{BB962C8B-B14F-4D97-AF65-F5344CB8AC3E}">
        <p14:creationId xmlns:p14="http://schemas.microsoft.com/office/powerpoint/2010/main" val="241950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558E8-6219-4FA1-A90F-E331188E0D36}"/>
              </a:ext>
            </a:extLst>
          </p:cNvPr>
          <p:cNvSpPr>
            <a:spLocks noGrp="1"/>
          </p:cNvSpPr>
          <p:nvPr>
            <p:ph type="title"/>
          </p:nvPr>
        </p:nvSpPr>
        <p:spPr/>
        <p:txBody>
          <a:bodyPr/>
          <a:lstStyle/>
          <a:p>
            <a:r>
              <a:rPr lang="zh-CN" altLang="en-US" dirty="0"/>
              <a:t>引言：</a:t>
            </a:r>
            <a:r>
              <a:rPr lang="zh-CN" altLang="en-US" b="1" dirty="0">
                <a:solidFill>
                  <a:srgbClr val="FF0000"/>
                </a:solidFill>
              </a:rPr>
              <a:t>机器学习</a:t>
            </a:r>
            <a:r>
              <a:rPr lang="zh-CN" altLang="en-US" dirty="0"/>
              <a:t>发展历程</a:t>
            </a:r>
          </a:p>
        </p:txBody>
      </p:sp>
      <p:sp>
        <p:nvSpPr>
          <p:cNvPr id="4" name="文本框 3">
            <a:extLst>
              <a:ext uri="{FF2B5EF4-FFF2-40B4-BE49-F238E27FC236}">
                <a16:creationId xmlns:a16="http://schemas.microsoft.com/office/drawing/2014/main" id="{14D99C5D-F4B3-49C7-8E98-AF1DF84E84A9}"/>
              </a:ext>
            </a:extLst>
          </p:cNvPr>
          <p:cNvSpPr txBox="1"/>
          <p:nvPr/>
        </p:nvSpPr>
        <p:spPr>
          <a:xfrm>
            <a:off x="396628" y="1384683"/>
            <a:ext cx="5105400" cy="461665"/>
          </a:xfrm>
          <a:prstGeom prst="rect">
            <a:avLst/>
          </a:prstGeom>
          <a:solidFill>
            <a:schemeClr val="accent2">
              <a:lumMod val="20000"/>
              <a:lumOff val="80000"/>
            </a:schemeClr>
          </a:solidFill>
        </p:spPr>
        <p:txBody>
          <a:bodyPr wrap="square" rtlCol="0">
            <a:spAutoFit/>
          </a:bodyPr>
          <a:lstStyle/>
          <a:p>
            <a:r>
              <a:rPr lang="zh-CN" altLang="en-US" sz="2400" b="1" dirty="0"/>
              <a:t>发展时间线</a:t>
            </a:r>
          </a:p>
        </p:txBody>
      </p:sp>
      <p:sp>
        <p:nvSpPr>
          <p:cNvPr id="5" name="矩形 4">
            <a:extLst>
              <a:ext uri="{FF2B5EF4-FFF2-40B4-BE49-F238E27FC236}">
                <a16:creationId xmlns:a16="http://schemas.microsoft.com/office/drawing/2014/main" id="{BAA1103C-D360-43FF-9460-06F25B9DD554}"/>
              </a:ext>
            </a:extLst>
          </p:cNvPr>
          <p:cNvSpPr/>
          <p:nvPr/>
        </p:nvSpPr>
        <p:spPr>
          <a:xfrm>
            <a:off x="174131" y="2672357"/>
            <a:ext cx="5550393" cy="923330"/>
          </a:xfrm>
          <a:prstGeom prst="rect">
            <a:avLst/>
          </a:prstGeom>
        </p:spPr>
        <p:txBody>
          <a:bodyPr wrap="square">
            <a:spAutoFit/>
          </a:bodyPr>
          <a:lstStyle/>
          <a:p>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a:t>
            </a:r>
            <a:r>
              <a:rPr lang="zh-CN" altLang="en-US" dirty="0">
                <a:solidFill>
                  <a:srgbClr val="333333"/>
                </a:solidFill>
                <a:latin typeface="Helvetica" panose="020B0604020202020204" pitchFamily="34" charset="0"/>
              </a:rPr>
              <a:t>）</a:t>
            </a:r>
            <a:r>
              <a:rPr lang="en-US" altLang="zh-CN" dirty="0">
                <a:solidFill>
                  <a:srgbClr val="333333"/>
                </a:solidFill>
                <a:latin typeface="Helvetica" panose="020B0604020202020204" pitchFamily="34" charset="0"/>
              </a:rPr>
              <a:t>.1950</a:t>
            </a:r>
            <a:r>
              <a:rPr lang="zh-CN" altLang="en-US" dirty="0">
                <a:solidFill>
                  <a:srgbClr val="333333"/>
                </a:solidFill>
                <a:latin typeface="Helvetica" panose="020B0604020202020204" pitchFamily="34" charset="0"/>
              </a:rPr>
              <a:t>：阿兰</a:t>
            </a:r>
            <a:r>
              <a:rPr lang="en-US" altLang="zh-CN" dirty="0">
                <a:solidFill>
                  <a:srgbClr val="333333"/>
                </a:solidFill>
                <a:latin typeface="Helvetica" panose="020B0604020202020204" pitchFamily="34" charset="0"/>
              </a:rPr>
              <a:t>·</a:t>
            </a:r>
            <a:r>
              <a:rPr lang="zh-CN" altLang="en-US" dirty="0">
                <a:solidFill>
                  <a:srgbClr val="333333"/>
                </a:solidFill>
                <a:latin typeface="Helvetica" panose="020B0604020202020204" pitchFamily="34" charset="0"/>
              </a:rPr>
              <a:t>图灵创造了「</a:t>
            </a:r>
            <a:r>
              <a:rPr lang="zh-CN" altLang="en-US" b="1" dirty="0">
                <a:solidFill>
                  <a:srgbClr val="333333"/>
                </a:solidFill>
                <a:latin typeface="Helvetica" panose="020B0604020202020204" pitchFamily="34" charset="0"/>
              </a:rPr>
              <a:t>图灵测试</a:t>
            </a:r>
            <a:r>
              <a:rPr lang="zh-CN" altLang="en-US" dirty="0">
                <a:solidFill>
                  <a:srgbClr val="333333"/>
                </a:solidFill>
                <a:latin typeface="Helvetica" panose="020B0604020202020204" pitchFamily="34" charset="0"/>
              </a:rPr>
              <a:t>」来检验计算机是否具有真正的智能。计算机必须在测试中让一个人类相信它也是人类，才算是通过图灵测试。</a:t>
            </a:r>
            <a:endParaRPr lang="zh-CN" altLang="en-US" dirty="0"/>
          </a:p>
        </p:txBody>
      </p:sp>
      <p:pic>
        <p:nvPicPr>
          <p:cNvPr id="2050" name="Picture 2" descr="https://pic.ikafan.com/imgp/L3Byb3h5L2h0dHAvaW1hZ2U5NS4zNjBkb2MuY29tL0Rvd25sb2FkSW1nLzIwMTYvMDMvMDIxMC82Njk3NDUyNF8y.jpg">
            <a:extLst>
              <a:ext uri="{FF2B5EF4-FFF2-40B4-BE49-F238E27FC236}">
                <a16:creationId xmlns:a16="http://schemas.microsoft.com/office/drawing/2014/main" id="{7C6EE5BA-9FE7-4A1B-BCE0-6B4CE94E9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774" y="2343150"/>
            <a:ext cx="3138626"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63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8515</TotalTime>
  <Words>3847</Words>
  <Application>Microsoft Macintosh PowerPoint</Application>
  <PresentationFormat>全屏显示(16:9)</PresentationFormat>
  <Paragraphs>364</Paragraphs>
  <Slides>58</Slides>
  <Notes>34</Notes>
  <HiddenSlides>0</HiddenSlides>
  <MMClips>8</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58</vt:i4>
      </vt:variant>
    </vt:vector>
  </HeadingPairs>
  <TitlesOfParts>
    <vt:vector size="72" baseType="lpstr">
      <vt:lpstr>宋体</vt:lpstr>
      <vt:lpstr>ArialMT</vt:lpstr>
      <vt:lpstr>IPAGothic</vt:lpstr>
      <vt:lpstr>TW-Kai-98_1</vt:lpstr>
      <vt:lpstr>Arial</vt:lpstr>
      <vt:lpstr>Arial Black</vt:lpstr>
      <vt:lpstr>Calibri</vt:lpstr>
      <vt:lpstr>Helvetica</vt:lpstr>
      <vt:lpstr>Wingdings</vt:lpstr>
      <vt:lpstr>1_Lecture</vt:lpstr>
      <vt:lpstr>2_Office Theme</vt:lpstr>
      <vt:lpstr>3_Office Theme</vt:lpstr>
      <vt:lpstr>2_Lecture</vt:lpstr>
      <vt:lpstr>4_Office Theme</vt:lpstr>
      <vt:lpstr>Machine Learning</vt:lpstr>
      <vt:lpstr>课程考核方式</vt:lpstr>
      <vt:lpstr>参考教材</vt:lpstr>
      <vt:lpstr>前期基础要求</vt:lpstr>
      <vt:lpstr>人人都在说的“机器学习”究竟是什么？</vt:lpstr>
      <vt:lpstr>人人都在说的“机器学习”究竟是什么？</vt:lpstr>
      <vt:lpstr>每天都在不知不觉中使用了机器学习</vt:lpstr>
      <vt:lpstr>机器学习的主要应用领域</vt:lpstr>
      <vt:lpstr>引言：机器学习发展历程</vt:lpstr>
      <vt:lpstr>引言：机器学习发展历程</vt:lpstr>
      <vt:lpstr>引言：机器学习发展历程</vt:lpstr>
      <vt:lpstr>引言：机器学习发展历程</vt:lpstr>
      <vt:lpstr>引言：机器学习发展历程</vt:lpstr>
      <vt:lpstr>引言：机器学习发展历程</vt:lpstr>
      <vt:lpstr>引言：机器学习发展历程</vt:lpstr>
      <vt:lpstr>引言：机器学习发展历程</vt:lpstr>
      <vt:lpstr>引言：机器学习概述</vt:lpstr>
      <vt:lpstr>机器学习概述</vt:lpstr>
      <vt:lpstr>机器学习与传统编程</vt:lpstr>
      <vt:lpstr>传统编程的思路</vt:lpstr>
      <vt:lpstr>机器学习的思路</vt:lpstr>
      <vt:lpstr>PowerPoint 演示文稿</vt:lpstr>
      <vt:lpstr>例2. 假设我们想通过一个成年人的身高（用变量x表示）来预测他的体重（用变量y表示）。</vt:lpstr>
      <vt:lpstr>引言：机器学习概述</vt:lpstr>
      <vt:lpstr>统计模型</vt:lpstr>
      <vt:lpstr>统计模型</vt:lpstr>
      <vt:lpstr>统计模型</vt:lpstr>
      <vt:lpstr>统计模型</vt:lpstr>
      <vt:lpstr>关于本课程</vt:lpstr>
      <vt:lpstr>什么是机器学习</vt:lpstr>
      <vt:lpstr>机器学习的定义</vt:lpstr>
      <vt:lpstr>PowerPoint 演示文稿</vt:lpstr>
      <vt:lpstr>机器学习的定义2</vt:lpstr>
      <vt:lpstr>例子：识别垃圾邮件</vt:lpstr>
      <vt:lpstr>PowerPoint 演示文稿</vt:lpstr>
      <vt:lpstr>PowerPoint 演示文稿</vt:lpstr>
      <vt:lpstr>监督学习 Supervised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Unsupervised Learning</vt:lpstr>
      <vt:lpstr>PowerPoint 演示文稿</vt:lpstr>
      <vt:lpstr>PowerPoint 演示文稿</vt:lpstr>
      <vt:lpstr>PowerPoint 演示文稿</vt:lpstr>
      <vt:lpstr>PowerPoint 演示文稿</vt:lpstr>
      <vt:lpstr>PowerPoint 演示文稿</vt:lpstr>
      <vt:lpstr>PowerPoint 演示文稿</vt:lpstr>
      <vt:lpstr>无监督学习</vt:lpstr>
      <vt:lpstr>PowerPoint 演示文稿</vt:lpstr>
      <vt:lpstr>PowerPoint 演示文稿</vt:lpstr>
      <vt:lpstr>Cocktail party problem</vt:lpstr>
      <vt:lpstr>PowerPoint 演示文稿</vt:lpstr>
      <vt:lpstr>Cocktail party problem algorithm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Microsoft Office User</cp:lastModifiedBy>
  <cp:revision>218</cp:revision>
  <dcterms:created xsi:type="dcterms:W3CDTF">2010-07-08T21:59:02Z</dcterms:created>
  <dcterms:modified xsi:type="dcterms:W3CDTF">2019-08-28T01:39:57Z</dcterms:modified>
</cp:coreProperties>
</file>